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90" d="100"/>
          <a:sy n="90" d="100"/>
        </p:scale>
        <p:origin x="600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5500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6708"/>
            <a:ext cx="9144000" cy="52002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28838" y="396478"/>
            <a:ext cx="4957763" cy="5572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925" b="1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Predicting Visceral Fat Risk</a:t>
            </a:r>
            <a:endParaRPr lang="en-US" sz="2925" dirty="0"/>
          </a:p>
        </p:txBody>
      </p:sp>
      <p:sp>
        <p:nvSpPr>
          <p:cNvPr id="5" name="Text 2"/>
          <p:cNvSpPr/>
          <p:nvPr/>
        </p:nvSpPr>
        <p:spPr>
          <a:xfrm>
            <a:off x="3275744" y="1129516"/>
            <a:ext cx="2663949" cy="2769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0066CC"/>
                </a:solidFill>
                <a:latin typeface="Segoe UI" pitchFamily="34" charset="0"/>
                <a:cs typeface="Segoe UI" pitchFamily="34" charset="-120"/>
              </a:rPr>
              <a:t>Machine Learning</a:t>
            </a:r>
            <a:endParaRPr lang="en-US" sz="18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2320" y="1868091"/>
            <a:ext cx="1939361" cy="178593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633295" y="4250241"/>
            <a:ext cx="1948848" cy="20774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Data </a:t>
            </a:r>
            <a:r>
              <a:rPr lang="en-US" sz="1350" dirty="0" smtClean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Analysis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4271683" y="4572643"/>
            <a:ext cx="578685" cy="1558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June </a:t>
            </a:r>
            <a:r>
              <a:rPr lang="en-US" sz="1013" dirty="0" smtClean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2024</a:t>
            </a:r>
            <a:endParaRPr lang="en-US" sz="1013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643938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Next Steps &amp; Conclusion</a:t>
            </a:r>
            <a:endParaRPr lang="en-US" sz="2700" dirty="0"/>
          </a:p>
        </p:txBody>
      </p:sp>
      <p:sp>
        <p:nvSpPr>
          <p:cNvPr id="4" name="Shape 1"/>
          <p:cNvSpPr/>
          <p:nvPr/>
        </p:nvSpPr>
        <p:spPr>
          <a:xfrm>
            <a:off x="285750" y="1042118"/>
            <a:ext cx="4143375" cy="1744814"/>
          </a:xfrm>
          <a:prstGeom prst="rect">
            <a:avLst/>
          </a:prstGeom>
          <a:solidFill>
            <a:srgbClr val="E6F3FF"/>
          </a:solidFill>
          <a:ln/>
        </p:spPr>
      </p:sp>
      <p:sp>
        <p:nvSpPr>
          <p:cNvPr id="5" name="Shape 2"/>
          <p:cNvSpPr/>
          <p:nvPr/>
        </p:nvSpPr>
        <p:spPr>
          <a:xfrm>
            <a:off x="268606" y="1042118"/>
            <a:ext cx="45719" cy="1744814"/>
          </a:xfrm>
          <a:prstGeom prst="rect">
            <a:avLst/>
          </a:prstGeom>
          <a:solidFill>
            <a:srgbClr val="0066CC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4" y="1243013"/>
            <a:ext cx="200025" cy="2000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35806" y="1193006"/>
            <a:ext cx="3394621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b="1" dirty="0">
                <a:solidFill>
                  <a:srgbClr val="0066CC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Implementation Recommendations</a:t>
            </a:r>
            <a:endParaRPr lang="en-US" sz="1575" dirty="0"/>
          </a:p>
        </p:txBody>
      </p:sp>
      <p:sp>
        <p:nvSpPr>
          <p:cNvPr id="8" name="Shape 4"/>
          <p:cNvSpPr/>
          <p:nvPr/>
        </p:nvSpPr>
        <p:spPr>
          <a:xfrm>
            <a:off x="400551" y="1635919"/>
            <a:ext cx="178594" cy="178594"/>
          </a:xfrm>
          <a:prstGeom prst="ellipse">
            <a:avLst/>
          </a:prstGeom>
          <a:solidFill>
            <a:srgbClr val="0066CC"/>
          </a:solidFill>
          <a:ln/>
        </p:spPr>
      </p:sp>
      <p:sp>
        <p:nvSpPr>
          <p:cNvPr id="9" name="Text 5"/>
          <p:cNvSpPr/>
          <p:nvPr/>
        </p:nvSpPr>
        <p:spPr>
          <a:xfrm>
            <a:off x="464344" y="1635919"/>
            <a:ext cx="250031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1</a:t>
            </a:r>
            <a:endParaRPr lang="en-US" sz="675" dirty="0"/>
          </a:p>
        </p:txBody>
      </p:sp>
      <p:sp>
        <p:nvSpPr>
          <p:cNvPr id="10" name="Text 6"/>
          <p:cNvSpPr/>
          <p:nvPr/>
        </p:nvSpPr>
        <p:spPr>
          <a:xfrm>
            <a:off x="750094" y="1635919"/>
            <a:ext cx="2201056" cy="19288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Pilot program in primary care settings</a:t>
            </a:r>
            <a:endParaRPr lang="en-US" sz="1013" dirty="0"/>
          </a:p>
        </p:txBody>
      </p:sp>
      <p:sp>
        <p:nvSpPr>
          <p:cNvPr id="11" name="Shape 7"/>
          <p:cNvSpPr/>
          <p:nvPr/>
        </p:nvSpPr>
        <p:spPr>
          <a:xfrm>
            <a:off x="400552" y="1921780"/>
            <a:ext cx="178594" cy="178594"/>
          </a:xfrm>
          <a:prstGeom prst="ellipse">
            <a:avLst/>
          </a:prstGeom>
          <a:solidFill>
            <a:srgbClr val="0066CC"/>
          </a:solidFill>
          <a:ln/>
        </p:spPr>
      </p:sp>
      <p:sp>
        <p:nvSpPr>
          <p:cNvPr id="12" name="Text 8"/>
          <p:cNvSpPr/>
          <p:nvPr/>
        </p:nvSpPr>
        <p:spPr>
          <a:xfrm>
            <a:off x="464344" y="1935956"/>
            <a:ext cx="250031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2</a:t>
            </a:r>
            <a:endParaRPr lang="en-US" sz="675" dirty="0"/>
          </a:p>
        </p:txBody>
      </p:sp>
      <p:sp>
        <p:nvSpPr>
          <p:cNvPr id="13" name="Text 9"/>
          <p:cNvSpPr/>
          <p:nvPr/>
        </p:nvSpPr>
        <p:spPr>
          <a:xfrm>
            <a:off x="750094" y="1935956"/>
            <a:ext cx="2851975" cy="19288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Integrate with existing health screening protocols</a:t>
            </a:r>
            <a:endParaRPr lang="en-US" sz="1013" dirty="0"/>
          </a:p>
        </p:txBody>
      </p:sp>
      <p:sp>
        <p:nvSpPr>
          <p:cNvPr id="14" name="Shape 10"/>
          <p:cNvSpPr/>
          <p:nvPr/>
        </p:nvSpPr>
        <p:spPr>
          <a:xfrm>
            <a:off x="393464" y="2235994"/>
            <a:ext cx="178594" cy="178594"/>
          </a:xfrm>
          <a:prstGeom prst="ellipse">
            <a:avLst/>
          </a:prstGeom>
          <a:solidFill>
            <a:srgbClr val="0066CC"/>
          </a:solidFill>
          <a:ln/>
        </p:spPr>
      </p:sp>
      <p:sp>
        <p:nvSpPr>
          <p:cNvPr id="15" name="Text 11"/>
          <p:cNvSpPr/>
          <p:nvPr/>
        </p:nvSpPr>
        <p:spPr>
          <a:xfrm>
            <a:off x="464344" y="2235994"/>
            <a:ext cx="250031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3</a:t>
            </a:r>
            <a:endParaRPr lang="en-US" sz="675" dirty="0"/>
          </a:p>
        </p:txBody>
      </p:sp>
      <p:sp>
        <p:nvSpPr>
          <p:cNvPr id="16" name="Text 12"/>
          <p:cNvSpPr/>
          <p:nvPr/>
        </p:nvSpPr>
        <p:spPr>
          <a:xfrm>
            <a:off x="750094" y="2235994"/>
            <a:ext cx="3201935" cy="19288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Develop user-friendly interface for healthcare providers</a:t>
            </a:r>
            <a:endParaRPr lang="en-US" sz="1013" dirty="0"/>
          </a:p>
        </p:txBody>
      </p:sp>
      <p:sp>
        <p:nvSpPr>
          <p:cNvPr id="17" name="Shape 13"/>
          <p:cNvSpPr/>
          <p:nvPr/>
        </p:nvSpPr>
        <p:spPr>
          <a:xfrm>
            <a:off x="393464" y="2536031"/>
            <a:ext cx="178594" cy="178594"/>
          </a:xfrm>
          <a:prstGeom prst="ellipse">
            <a:avLst/>
          </a:prstGeom>
          <a:solidFill>
            <a:srgbClr val="0066CC"/>
          </a:solidFill>
          <a:ln/>
        </p:spPr>
      </p:sp>
      <p:sp>
        <p:nvSpPr>
          <p:cNvPr id="18" name="Text 14"/>
          <p:cNvSpPr/>
          <p:nvPr/>
        </p:nvSpPr>
        <p:spPr>
          <a:xfrm>
            <a:off x="464344" y="2536031"/>
            <a:ext cx="250031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4</a:t>
            </a:r>
            <a:endParaRPr lang="en-US" sz="675" dirty="0"/>
          </a:p>
        </p:txBody>
      </p:sp>
      <p:sp>
        <p:nvSpPr>
          <p:cNvPr id="19" name="Text 15"/>
          <p:cNvSpPr/>
          <p:nvPr/>
        </p:nvSpPr>
        <p:spPr>
          <a:xfrm>
            <a:off x="750094" y="2536031"/>
            <a:ext cx="2484853" cy="19288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Validate with larger, more diverse datasets</a:t>
            </a:r>
            <a:endParaRPr lang="en-US" sz="1013" dirty="0"/>
          </a:p>
        </p:txBody>
      </p:sp>
      <p:sp>
        <p:nvSpPr>
          <p:cNvPr id="20" name="Shape 16"/>
          <p:cNvSpPr/>
          <p:nvPr/>
        </p:nvSpPr>
        <p:spPr>
          <a:xfrm>
            <a:off x="4714875" y="1042119"/>
            <a:ext cx="4143375" cy="1744814"/>
          </a:xfrm>
          <a:prstGeom prst="rect">
            <a:avLst/>
          </a:prstGeom>
          <a:solidFill>
            <a:srgbClr val="FFF3CD"/>
          </a:solidFill>
          <a:ln/>
        </p:spPr>
      </p:sp>
      <p:sp>
        <p:nvSpPr>
          <p:cNvPr id="21" name="Shape 17"/>
          <p:cNvSpPr/>
          <p:nvPr/>
        </p:nvSpPr>
        <p:spPr>
          <a:xfrm>
            <a:off x="4714875" y="1042117"/>
            <a:ext cx="45719" cy="1744815"/>
          </a:xfrm>
          <a:prstGeom prst="rect">
            <a:avLst/>
          </a:prstGeom>
          <a:solidFill>
            <a:srgbClr val="FFC107"/>
          </a:solidFill>
          <a:ln/>
        </p:spPr>
      </p:sp>
      <p:pic>
        <p:nvPicPr>
          <p:cNvPr id="2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3469" y="1243013"/>
            <a:ext cx="200025" cy="200025"/>
          </a:xfrm>
          <a:prstGeom prst="rect">
            <a:avLst/>
          </a:prstGeom>
        </p:spPr>
      </p:pic>
      <p:sp>
        <p:nvSpPr>
          <p:cNvPr id="23" name="Text 18"/>
          <p:cNvSpPr/>
          <p:nvPr/>
        </p:nvSpPr>
        <p:spPr>
          <a:xfrm>
            <a:off x="5164931" y="1193006"/>
            <a:ext cx="2116531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b="1" dirty="0">
                <a:solidFill>
                  <a:srgbClr val="856404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Future Improvements</a:t>
            </a:r>
            <a:endParaRPr lang="en-US" sz="1575" dirty="0"/>
          </a:p>
        </p:txBody>
      </p:sp>
      <p:sp>
        <p:nvSpPr>
          <p:cNvPr id="24" name="Shape 19"/>
          <p:cNvSpPr/>
          <p:nvPr/>
        </p:nvSpPr>
        <p:spPr>
          <a:xfrm>
            <a:off x="4829677" y="1635919"/>
            <a:ext cx="178594" cy="178594"/>
          </a:xfrm>
          <a:prstGeom prst="ellipse">
            <a:avLst/>
          </a:prstGeom>
          <a:solidFill>
            <a:srgbClr val="FFC107"/>
          </a:solidFill>
          <a:ln/>
        </p:spPr>
      </p:sp>
      <p:sp>
        <p:nvSpPr>
          <p:cNvPr id="25" name="Text 20"/>
          <p:cNvSpPr/>
          <p:nvPr/>
        </p:nvSpPr>
        <p:spPr>
          <a:xfrm>
            <a:off x="4893469" y="1673278"/>
            <a:ext cx="46488" cy="103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675" dirty="0">
                <a:solidFill>
                  <a:srgbClr val="856404"/>
                </a:solidFill>
                <a:latin typeface="Segoe UI" pitchFamily="34" charset="0"/>
                <a:cs typeface="Segoe UI" pitchFamily="34" charset="-120"/>
              </a:rPr>
              <a:t>1</a:t>
            </a:r>
            <a:endParaRPr lang="en-US" sz="675" dirty="0"/>
          </a:p>
        </p:txBody>
      </p:sp>
      <p:sp>
        <p:nvSpPr>
          <p:cNvPr id="26" name="Text 21"/>
          <p:cNvSpPr/>
          <p:nvPr/>
        </p:nvSpPr>
        <p:spPr>
          <a:xfrm>
            <a:off x="5179219" y="1635919"/>
            <a:ext cx="2837576" cy="19288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Address class imbalance with balanced datasets</a:t>
            </a:r>
            <a:endParaRPr lang="en-US" sz="1013" dirty="0"/>
          </a:p>
        </p:txBody>
      </p:sp>
      <p:sp>
        <p:nvSpPr>
          <p:cNvPr id="27" name="Shape 22"/>
          <p:cNvSpPr/>
          <p:nvPr/>
        </p:nvSpPr>
        <p:spPr>
          <a:xfrm>
            <a:off x="4829677" y="1935956"/>
            <a:ext cx="178594" cy="178594"/>
          </a:xfrm>
          <a:prstGeom prst="ellipse">
            <a:avLst/>
          </a:prstGeom>
          <a:solidFill>
            <a:srgbClr val="FFC107"/>
          </a:solidFill>
          <a:ln/>
        </p:spPr>
      </p:sp>
      <p:sp>
        <p:nvSpPr>
          <p:cNvPr id="28" name="Text 23"/>
          <p:cNvSpPr/>
          <p:nvPr/>
        </p:nvSpPr>
        <p:spPr>
          <a:xfrm>
            <a:off x="4893469" y="1973315"/>
            <a:ext cx="46488" cy="103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675" dirty="0">
                <a:solidFill>
                  <a:srgbClr val="856404"/>
                </a:solidFill>
                <a:latin typeface="Segoe UI" pitchFamily="34" charset="0"/>
                <a:cs typeface="Segoe UI" pitchFamily="34" charset="-120"/>
              </a:rPr>
              <a:t>2</a:t>
            </a:r>
            <a:endParaRPr lang="en-US" sz="675" dirty="0"/>
          </a:p>
        </p:txBody>
      </p:sp>
      <p:sp>
        <p:nvSpPr>
          <p:cNvPr id="29" name="Text 24"/>
          <p:cNvSpPr/>
          <p:nvPr/>
        </p:nvSpPr>
        <p:spPr>
          <a:xfrm>
            <a:off x="5179219" y="1935956"/>
            <a:ext cx="1822577" cy="19288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Extend model to male subjects</a:t>
            </a:r>
            <a:endParaRPr lang="en-US" sz="1013" dirty="0"/>
          </a:p>
        </p:txBody>
      </p:sp>
      <p:sp>
        <p:nvSpPr>
          <p:cNvPr id="30" name="Shape 25"/>
          <p:cNvSpPr/>
          <p:nvPr/>
        </p:nvSpPr>
        <p:spPr>
          <a:xfrm>
            <a:off x="4829677" y="2235994"/>
            <a:ext cx="178594" cy="178594"/>
          </a:xfrm>
          <a:prstGeom prst="ellipse">
            <a:avLst/>
          </a:prstGeom>
          <a:solidFill>
            <a:srgbClr val="FFC107"/>
          </a:solidFill>
          <a:ln/>
        </p:spPr>
      </p:sp>
      <p:sp>
        <p:nvSpPr>
          <p:cNvPr id="31" name="Text 26"/>
          <p:cNvSpPr/>
          <p:nvPr/>
        </p:nvSpPr>
        <p:spPr>
          <a:xfrm>
            <a:off x="4893469" y="2273353"/>
            <a:ext cx="46488" cy="103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675" dirty="0">
                <a:solidFill>
                  <a:srgbClr val="856404"/>
                </a:solidFill>
                <a:latin typeface="Segoe UI" pitchFamily="34" charset="0"/>
                <a:cs typeface="Segoe UI" pitchFamily="34" charset="-120"/>
              </a:rPr>
              <a:t>3</a:t>
            </a:r>
            <a:endParaRPr lang="en-US" sz="675" dirty="0"/>
          </a:p>
        </p:txBody>
      </p:sp>
      <p:sp>
        <p:nvSpPr>
          <p:cNvPr id="32" name="Text 27"/>
          <p:cNvSpPr/>
          <p:nvPr/>
        </p:nvSpPr>
        <p:spPr>
          <a:xfrm>
            <a:off x="5179219" y="2235994"/>
            <a:ext cx="2937532" cy="19288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Explore ensemble methods for better performance</a:t>
            </a:r>
            <a:endParaRPr lang="en-US" sz="1013" dirty="0"/>
          </a:p>
        </p:txBody>
      </p:sp>
      <p:sp>
        <p:nvSpPr>
          <p:cNvPr id="33" name="Shape 28"/>
          <p:cNvSpPr/>
          <p:nvPr/>
        </p:nvSpPr>
        <p:spPr>
          <a:xfrm>
            <a:off x="4829677" y="2536031"/>
            <a:ext cx="178594" cy="178594"/>
          </a:xfrm>
          <a:prstGeom prst="ellipse">
            <a:avLst/>
          </a:prstGeom>
          <a:solidFill>
            <a:srgbClr val="FFC107"/>
          </a:solidFill>
          <a:ln/>
        </p:spPr>
      </p:sp>
      <p:sp>
        <p:nvSpPr>
          <p:cNvPr id="34" name="Text 29"/>
          <p:cNvSpPr/>
          <p:nvPr/>
        </p:nvSpPr>
        <p:spPr>
          <a:xfrm>
            <a:off x="4893469" y="2573390"/>
            <a:ext cx="46488" cy="103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675" dirty="0">
                <a:solidFill>
                  <a:srgbClr val="856404"/>
                </a:solidFill>
                <a:latin typeface="Segoe UI" pitchFamily="34" charset="0"/>
                <a:cs typeface="Segoe UI" pitchFamily="34" charset="-120"/>
              </a:rPr>
              <a:t>4</a:t>
            </a:r>
            <a:endParaRPr lang="en-US" sz="675" dirty="0"/>
          </a:p>
        </p:txBody>
      </p:sp>
      <p:sp>
        <p:nvSpPr>
          <p:cNvPr id="35" name="Text 30"/>
          <p:cNvSpPr/>
          <p:nvPr/>
        </p:nvSpPr>
        <p:spPr>
          <a:xfrm>
            <a:off x="5179219" y="2536031"/>
            <a:ext cx="1979851" cy="19288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Incorporate additional biomarkers</a:t>
            </a:r>
            <a:endParaRPr lang="en-US" sz="1013" dirty="0"/>
          </a:p>
        </p:txBody>
      </p:sp>
      <p:sp>
        <p:nvSpPr>
          <p:cNvPr id="37" name="Text 32"/>
          <p:cNvSpPr/>
          <p:nvPr/>
        </p:nvSpPr>
        <p:spPr>
          <a:xfrm>
            <a:off x="500063" y="3093433"/>
            <a:ext cx="82153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Key Takeaways</a:t>
            </a:r>
            <a:endParaRPr lang="en-US" sz="1800" dirty="0"/>
          </a:p>
        </p:txBody>
      </p:sp>
      <p:sp>
        <p:nvSpPr>
          <p:cNvPr id="38" name="Shape 33"/>
          <p:cNvSpPr/>
          <p:nvPr/>
        </p:nvSpPr>
        <p:spPr>
          <a:xfrm>
            <a:off x="500063" y="3579208"/>
            <a:ext cx="2619356" cy="1264444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39" name="Text 34"/>
          <p:cNvSpPr/>
          <p:nvPr/>
        </p:nvSpPr>
        <p:spPr>
          <a:xfrm>
            <a:off x="642938" y="3722083"/>
            <a:ext cx="2405044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🎯</a:t>
            </a:r>
            <a:endParaRPr lang="en-US" sz="1800" dirty="0"/>
          </a:p>
        </p:txBody>
      </p:sp>
      <p:sp>
        <p:nvSpPr>
          <p:cNvPr id="40" name="Text 35"/>
          <p:cNvSpPr/>
          <p:nvPr/>
        </p:nvSpPr>
        <p:spPr>
          <a:xfrm>
            <a:off x="642938" y="4136420"/>
            <a:ext cx="2405044" cy="19288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13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Proven Concept</a:t>
            </a:r>
            <a:endParaRPr lang="en-US" sz="1013" dirty="0"/>
          </a:p>
        </p:txBody>
      </p:sp>
      <p:sp>
        <p:nvSpPr>
          <p:cNvPr id="41" name="Text 36"/>
          <p:cNvSpPr/>
          <p:nvPr/>
        </p:nvSpPr>
        <p:spPr>
          <a:xfrm>
            <a:off x="642938" y="4400739"/>
            <a:ext cx="2405044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88" dirty="0">
                <a:solidFill>
                  <a:srgbClr val="FFFFFF">
                    <a:alpha val="90000"/>
                  </a:srgbClr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Machine learning can effectively predict visceral fat risk without MRI scans</a:t>
            </a:r>
            <a:endParaRPr lang="en-US" sz="788" dirty="0"/>
          </a:p>
        </p:txBody>
      </p:sp>
      <p:sp>
        <p:nvSpPr>
          <p:cNvPr id="42" name="Shape 37"/>
          <p:cNvSpPr/>
          <p:nvPr/>
        </p:nvSpPr>
        <p:spPr>
          <a:xfrm>
            <a:off x="3262294" y="3579208"/>
            <a:ext cx="2619384" cy="1264444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43" name="Text 38"/>
          <p:cNvSpPr/>
          <p:nvPr/>
        </p:nvSpPr>
        <p:spPr>
          <a:xfrm>
            <a:off x="3405169" y="3770938"/>
            <a:ext cx="2405072" cy="2769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💡</a:t>
            </a:r>
            <a:endParaRPr lang="en-US" sz="1800" dirty="0"/>
          </a:p>
        </p:txBody>
      </p:sp>
      <p:sp>
        <p:nvSpPr>
          <p:cNvPr id="44" name="Text 39"/>
          <p:cNvSpPr/>
          <p:nvPr/>
        </p:nvSpPr>
        <p:spPr>
          <a:xfrm>
            <a:off x="3405169" y="4152326"/>
            <a:ext cx="2405072" cy="19288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13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Healthcare Impact</a:t>
            </a:r>
            <a:endParaRPr lang="en-US" sz="1013" dirty="0"/>
          </a:p>
        </p:txBody>
      </p:sp>
      <p:sp>
        <p:nvSpPr>
          <p:cNvPr id="45" name="Text 40"/>
          <p:cNvSpPr/>
          <p:nvPr/>
        </p:nvSpPr>
        <p:spPr>
          <a:xfrm>
            <a:off x="3405169" y="4400743"/>
            <a:ext cx="2405072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88" dirty="0">
                <a:solidFill>
                  <a:srgbClr val="FFFFFF">
                    <a:alpha val="90000"/>
                  </a:srgbClr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Significant potential for cost savings and early intervention</a:t>
            </a:r>
            <a:endParaRPr lang="en-US" sz="788" dirty="0"/>
          </a:p>
        </p:txBody>
      </p:sp>
      <p:sp>
        <p:nvSpPr>
          <p:cNvPr id="46" name="Shape 41"/>
          <p:cNvSpPr/>
          <p:nvPr/>
        </p:nvSpPr>
        <p:spPr>
          <a:xfrm>
            <a:off x="6024553" y="3579208"/>
            <a:ext cx="2619356" cy="1264444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47" name="Text 42"/>
          <p:cNvSpPr/>
          <p:nvPr/>
        </p:nvSpPr>
        <p:spPr>
          <a:xfrm>
            <a:off x="6167428" y="3722083"/>
            <a:ext cx="2405044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🚀</a:t>
            </a:r>
            <a:endParaRPr lang="en-US" sz="1800" dirty="0"/>
          </a:p>
        </p:txBody>
      </p:sp>
      <p:sp>
        <p:nvSpPr>
          <p:cNvPr id="48" name="Text 43"/>
          <p:cNvSpPr/>
          <p:nvPr/>
        </p:nvSpPr>
        <p:spPr>
          <a:xfrm>
            <a:off x="6167428" y="4136420"/>
            <a:ext cx="2405044" cy="19288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13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Ready for Implementation</a:t>
            </a:r>
            <a:endParaRPr lang="en-US" sz="1013" dirty="0"/>
          </a:p>
        </p:txBody>
      </p:sp>
      <p:sp>
        <p:nvSpPr>
          <p:cNvPr id="49" name="Text 44"/>
          <p:cNvSpPr/>
          <p:nvPr/>
        </p:nvSpPr>
        <p:spPr>
          <a:xfrm>
            <a:off x="6167428" y="4400739"/>
            <a:ext cx="2405044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88" dirty="0">
                <a:solidFill>
                  <a:srgbClr val="FFFFFF">
                    <a:alpha val="90000"/>
                  </a:srgbClr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Model meets healthcare success criteria and is ready for pilot testing</a:t>
            </a:r>
            <a:endParaRPr lang="en-US" sz="788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643938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The Hidden Health Risk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285750" y="1014413"/>
            <a:ext cx="4214813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b="1" dirty="0">
                <a:solidFill>
                  <a:srgbClr val="0066CC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What is Visceral Fat?</a:t>
            </a:r>
            <a:endParaRPr lang="en-US" sz="1575" dirty="0"/>
          </a:p>
        </p:txBody>
      </p:sp>
      <p:sp>
        <p:nvSpPr>
          <p:cNvPr id="5" name="Text 2"/>
          <p:cNvSpPr/>
          <p:nvPr/>
        </p:nvSpPr>
        <p:spPr>
          <a:xfrm>
            <a:off x="285750" y="1320165"/>
            <a:ext cx="4214813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Visceral fat is fat that accumulates around internal organs in the abdominal cavity, unlike subcutaneous fat which sits just under the skin.</a:t>
            </a:r>
            <a:endParaRPr lang="en-US" sz="1125" dirty="0"/>
          </a:p>
        </p:txBody>
      </p:sp>
      <p:sp>
        <p:nvSpPr>
          <p:cNvPr id="6" name="Text 3"/>
          <p:cNvSpPr/>
          <p:nvPr/>
        </p:nvSpPr>
        <p:spPr>
          <a:xfrm>
            <a:off x="285750" y="2105377"/>
            <a:ext cx="4214813" cy="24237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b="1" dirty="0">
                <a:solidFill>
                  <a:srgbClr val="0066CC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Why It Matters</a:t>
            </a:r>
            <a:endParaRPr lang="en-US" sz="1575" dirty="0"/>
          </a:p>
        </p:txBody>
      </p:sp>
      <p:sp>
        <p:nvSpPr>
          <p:cNvPr id="7" name="Text 4"/>
          <p:cNvSpPr/>
          <p:nvPr/>
        </p:nvSpPr>
        <p:spPr>
          <a:xfrm>
            <a:off x="285750" y="2446917"/>
            <a:ext cx="4214813" cy="34624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Visceral fat is a critical factor in determining susceptibility to serious health conditions:</a:t>
            </a:r>
            <a:endParaRPr lang="en-US" sz="1125" dirty="0"/>
          </a:p>
        </p:txBody>
      </p:sp>
      <p:sp>
        <p:nvSpPr>
          <p:cNvPr id="8" name="Shape 5"/>
          <p:cNvSpPr/>
          <p:nvPr/>
        </p:nvSpPr>
        <p:spPr>
          <a:xfrm>
            <a:off x="285750" y="2949227"/>
            <a:ext cx="4143375" cy="1467326"/>
          </a:xfrm>
          <a:prstGeom prst="rect">
            <a:avLst/>
          </a:prstGeom>
          <a:solidFill>
            <a:srgbClr val="E6F3FF"/>
          </a:solidFill>
          <a:ln/>
        </p:spPr>
      </p:sp>
      <p:sp>
        <p:nvSpPr>
          <p:cNvPr id="9" name="Shape 6"/>
          <p:cNvSpPr/>
          <p:nvPr/>
        </p:nvSpPr>
        <p:spPr>
          <a:xfrm>
            <a:off x="285750" y="2949227"/>
            <a:ext cx="45719" cy="1467326"/>
          </a:xfrm>
          <a:prstGeom prst="rect">
            <a:avLst/>
          </a:prstGeom>
          <a:solidFill>
            <a:srgbClr val="0066CC"/>
          </a:solidFill>
          <a:ln/>
        </p:spPr>
      </p:sp>
      <p:sp>
        <p:nvSpPr>
          <p:cNvPr id="10" name="Text 7"/>
          <p:cNvSpPr/>
          <p:nvPr/>
        </p:nvSpPr>
        <p:spPr>
          <a:xfrm>
            <a:off x="392906" y="3038594"/>
            <a:ext cx="976629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Health Risks:</a:t>
            </a:r>
            <a:endParaRPr lang="en-US" sz="1125" dirty="0"/>
          </a:p>
        </p:txBody>
      </p:sp>
      <p:sp>
        <p:nvSpPr>
          <p:cNvPr id="11" name="Text 8"/>
          <p:cNvSpPr/>
          <p:nvPr/>
        </p:nvSpPr>
        <p:spPr>
          <a:xfrm>
            <a:off x="392906" y="3285554"/>
            <a:ext cx="4000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• Diabetes</a:t>
            </a:r>
            <a:endParaRPr lang="en-US" sz="1125" dirty="0"/>
          </a:p>
        </p:txBody>
      </p:sp>
      <p:sp>
        <p:nvSpPr>
          <p:cNvPr id="12" name="Text 9"/>
          <p:cNvSpPr/>
          <p:nvPr/>
        </p:nvSpPr>
        <p:spPr>
          <a:xfrm>
            <a:off x="392906" y="3585040"/>
            <a:ext cx="4000500" cy="17312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• Cardiovascular diseases</a:t>
            </a:r>
            <a:endParaRPr lang="en-US" sz="1125" dirty="0"/>
          </a:p>
        </p:txBody>
      </p:sp>
      <p:sp>
        <p:nvSpPr>
          <p:cNvPr id="13" name="Text 10"/>
          <p:cNvSpPr/>
          <p:nvPr/>
        </p:nvSpPr>
        <p:spPr>
          <a:xfrm>
            <a:off x="392906" y="3829356"/>
            <a:ext cx="4000500" cy="17312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• Various cancers</a:t>
            </a:r>
            <a:endParaRPr lang="en-US" sz="1125" dirty="0"/>
          </a:p>
        </p:txBody>
      </p:sp>
      <p:sp>
        <p:nvSpPr>
          <p:cNvPr id="14" name="Text 11"/>
          <p:cNvSpPr/>
          <p:nvPr/>
        </p:nvSpPr>
        <p:spPr>
          <a:xfrm>
            <a:off x="392906" y="4082816"/>
            <a:ext cx="4000500" cy="17312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• Chronic illnesses</a:t>
            </a:r>
            <a:endParaRPr lang="en-US" sz="1125" dirty="0"/>
          </a:p>
        </p:txBody>
      </p:sp>
      <p:sp>
        <p:nvSpPr>
          <p:cNvPr id="15" name="Text 12"/>
          <p:cNvSpPr/>
          <p:nvPr/>
        </p:nvSpPr>
        <p:spPr>
          <a:xfrm>
            <a:off x="250031" y="4532124"/>
            <a:ext cx="421481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Early identification enables targeted interventions to reduce health risks.</a:t>
            </a:r>
            <a:endParaRPr lang="en-US" sz="1125" dirty="0"/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5" y="2078831"/>
            <a:ext cx="4143375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8287"/>
            <a:ext cx="9144000" cy="51617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643938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The Current Challenge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285750" y="1014413"/>
            <a:ext cx="4214813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b="1" dirty="0">
                <a:solidFill>
                  <a:srgbClr val="0066CC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Current Detection Method: MRI Scans</a:t>
            </a:r>
            <a:endParaRPr lang="en-US" sz="1575" dirty="0"/>
          </a:p>
        </p:txBody>
      </p:sp>
      <p:sp>
        <p:nvSpPr>
          <p:cNvPr id="5" name="Text 2"/>
          <p:cNvSpPr/>
          <p:nvPr/>
        </p:nvSpPr>
        <p:spPr>
          <a:xfrm>
            <a:off x="285750" y="1256157"/>
            <a:ext cx="4214813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Visceral fat is currently measured using Magnetic Resonance Imaging (MRI) scans, which provide detailed internal body images.</a:t>
            </a:r>
            <a:endParaRPr lang="en-US" sz="1125" dirty="0"/>
          </a:p>
        </p:txBody>
      </p:sp>
      <p:sp>
        <p:nvSpPr>
          <p:cNvPr id="6" name="Shape 3"/>
          <p:cNvSpPr/>
          <p:nvPr/>
        </p:nvSpPr>
        <p:spPr>
          <a:xfrm>
            <a:off x="285750" y="1899380"/>
            <a:ext cx="4143375" cy="1593629"/>
          </a:xfrm>
          <a:prstGeom prst="rect">
            <a:avLst/>
          </a:prstGeom>
          <a:solidFill>
            <a:srgbClr val="FFE6E6"/>
          </a:solidFill>
          <a:ln/>
        </p:spPr>
      </p:sp>
      <p:sp>
        <p:nvSpPr>
          <p:cNvPr id="7" name="Shape 4"/>
          <p:cNvSpPr/>
          <p:nvPr/>
        </p:nvSpPr>
        <p:spPr>
          <a:xfrm>
            <a:off x="272780" y="1899379"/>
            <a:ext cx="45719" cy="1593629"/>
          </a:xfrm>
          <a:prstGeom prst="rect">
            <a:avLst/>
          </a:prstGeom>
          <a:solidFill>
            <a:srgbClr val="CC0000"/>
          </a:solidFill>
          <a:ln/>
        </p:spPr>
      </p:sp>
      <p:sp>
        <p:nvSpPr>
          <p:cNvPr id="8" name="Text 5"/>
          <p:cNvSpPr/>
          <p:nvPr/>
        </p:nvSpPr>
        <p:spPr>
          <a:xfrm>
            <a:off x="428625" y="1959959"/>
            <a:ext cx="3929063" cy="23574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CC00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Major Limitations:</a:t>
            </a:r>
            <a:endParaRPr lang="en-US" sz="1238" dirty="0"/>
          </a:p>
        </p:txBody>
      </p:sp>
      <p:sp>
        <p:nvSpPr>
          <p:cNvPr id="9" name="Text 6"/>
          <p:cNvSpPr/>
          <p:nvPr/>
        </p:nvSpPr>
        <p:spPr>
          <a:xfrm>
            <a:off x="393192" y="2283938"/>
            <a:ext cx="205730" cy="17312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•</a:t>
            </a:r>
            <a:endParaRPr lang="en-US" sz="1125" dirty="0"/>
          </a:p>
        </p:txBody>
      </p:sp>
      <p:sp>
        <p:nvSpPr>
          <p:cNvPr id="10" name="Text 7"/>
          <p:cNvSpPr/>
          <p:nvPr/>
        </p:nvSpPr>
        <p:spPr>
          <a:xfrm>
            <a:off x="509201" y="2283938"/>
            <a:ext cx="1636666" cy="1731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125" b="1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Cost</a:t>
            </a:r>
            <a:r>
              <a:rPr lang="en-US" sz="1125" b="1" dirty="0" smtClean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: </a:t>
            </a:r>
            <a:r>
              <a:rPr lang="en-US" sz="1125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£450-£600 per </a:t>
            </a:r>
            <a:r>
              <a:rPr lang="en-US" sz="1125" dirty="0" smtClean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scan</a:t>
            </a:r>
            <a:endParaRPr lang="en-US" sz="1125" dirty="0"/>
          </a:p>
        </p:txBody>
      </p:sp>
      <p:sp>
        <p:nvSpPr>
          <p:cNvPr id="12" name="Text 9"/>
          <p:cNvSpPr/>
          <p:nvPr/>
        </p:nvSpPr>
        <p:spPr>
          <a:xfrm>
            <a:off x="393192" y="2600631"/>
            <a:ext cx="141722" cy="17312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•</a:t>
            </a:r>
            <a:endParaRPr lang="en-US" sz="1125" dirty="0"/>
          </a:p>
        </p:txBody>
      </p:sp>
      <p:sp>
        <p:nvSpPr>
          <p:cNvPr id="13" name="Text 10"/>
          <p:cNvSpPr/>
          <p:nvPr/>
        </p:nvSpPr>
        <p:spPr>
          <a:xfrm>
            <a:off x="509201" y="2597934"/>
            <a:ext cx="2091919" cy="1731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125" b="1" dirty="0" smtClean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Time: </a:t>
            </a:r>
            <a:r>
              <a:rPr lang="en-US" sz="1125" dirty="0" smtClean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Up </a:t>
            </a:r>
            <a:r>
              <a:rPr lang="en-US" sz="1125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to 90 minutes per </a:t>
            </a:r>
            <a:r>
              <a:rPr lang="en-US" sz="1125" dirty="0" smtClean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scan</a:t>
            </a:r>
            <a:endParaRPr lang="en-US" sz="1125" dirty="0"/>
          </a:p>
        </p:txBody>
      </p:sp>
      <p:sp>
        <p:nvSpPr>
          <p:cNvPr id="15" name="Text 12"/>
          <p:cNvSpPr/>
          <p:nvPr/>
        </p:nvSpPr>
        <p:spPr>
          <a:xfrm>
            <a:off x="401193" y="2892346"/>
            <a:ext cx="161153" cy="17312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•</a:t>
            </a:r>
            <a:endParaRPr lang="en-US" sz="1125" dirty="0"/>
          </a:p>
        </p:txBody>
      </p:sp>
      <p:sp>
        <p:nvSpPr>
          <p:cNvPr id="16" name="Text 13"/>
          <p:cNvSpPr/>
          <p:nvPr/>
        </p:nvSpPr>
        <p:spPr>
          <a:xfrm>
            <a:off x="518340" y="2884061"/>
            <a:ext cx="3221556" cy="17312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125" b="1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Specialist required</a:t>
            </a:r>
            <a:r>
              <a:rPr lang="en-US" sz="1125" b="1" dirty="0" smtClean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: </a:t>
            </a:r>
            <a:r>
              <a:rPr lang="en-US" sz="1125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Radiologist </a:t>
            </a:r>
            <a:r>
              <a:rPr lang="en-US" sz="1125" dirty="0" smtClean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interpretation</a:t>
            </a:r>
            <a:endParaRPr lang="en-US" sz="1125" dirty="0"/>
          </a:p>
        </p:txBody>
      </p:sp>
      <p:sp>
        <p:nvSpPr>
          <p:cNvPr id="18" name="Text 15"/>
          <p:cNvSpPr/>
          <p:nvPr/>
        </p:nvSpPr>
        <p:spPr>
          <a:xfrm>
            <a:off x="419481" y="3191526"/>
            <a:ext cx="161153" cy="17312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•</a:t>
            </a:r>
            <a:endParaRPr lang="en-US" sz="1125" dirty="0"/>
          </a:p>
        </p:txBody>
      </p:sp>
      <p:sp>
        <p:nvSpPr>
          <p:cNvPr id="19" name="Text 16"/>
          <p:cNvSpPr/>
          <p:nvPr/>
        </p:nvSpPr>
        <p:spPr>
          <a:xfrm>
            <a:off x="509201" y="3200060"/>
            <a:ext cx="2499082" cy="1731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1125" b="1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Results delay</a:t>
            </a:r>
            <a:r>
              <a:rPr lang="en-US" sz="1125" b="1" dirty="0" smtClean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: </a:t>
            </a:r>
            <a:r>
              <a:rPr lang="en-US" sz="1125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Weeks to receive </a:t>
            </a:r>
            <a:r>
              <a:rPr lang="en-US" sz="1125" dirty="0" smtClean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results</a:t>
            </a:r>
            <a:endParaRPr lang="en-US" sz="1125" dirty="0"/>
          </a:p>
        </p:txBody>
      </p:sp>
      <p:sp>
        <p:nvSpPr>
          <p:cNvPr id="21" name="Shape 18"/>
          <p:cNvSpPr/>
          <p:nvPr/>
        </p:nvSpPr>
        <p:spPr>
          <a:xfrm>
            <a:off x="292609" y="3581243"/>
            <a:ext cx="4129658" cy="1419096"/>
          </a:xfrm>
          <a:prstGeom prst="rect">
            <a:avLst/>
          </a:prstGeom>
          <a:solidFill>
            <a:srgbClr val="FFF3CD"/>
          </a:solidFill>
          <a:ln/>
        </p:spPr>
      </p:sp>
      <p:sp>
        <p:nvSpPr>
          <p:cNvPr id="22" name="Shape 19"/>
          <p:cNvSpPr/>
          <p:nvPr/>
        </p:nvSpPr>
        <p:spPr>
          <a:xfrm>
            <a:off x="268606" y="3581242"/>
            <a:ext cx="45719" cy="1419097"/>
          </a:xfrm>
          <a:prstGeom prst="rect">
            <a:avLst/>
          </a:prstGeom>
          <a:solidFill>
            <a:srgbClr val="FFC107"/>
          </a:solidFill>
          <a:ln/>
        </p:spPr>
      </p:sp>
      <p:sp>
        <p:nvSpPr>
          <p:cNvPr id="23" name="Text 20"/>
          <p:cNvSpPr/>
          <p:nvPr/>
        </p:nvSpPr>
        <p:spPr>
          <a:xfrm>
            <a:off x="395933" y="3679016"/>
            <a:ext cx="1822802" cy="17312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The Appearance Paradox:</a:t>
            </a:r>
            <a:endParaRPr lang="en-US" sz="1125" dirty="0"/>
          </a:p>
        </p:txBody>
      </p:sp>
      <p:sp>
        <p:nvSpPr>
          <p:cNvPr id="24" name="Text 21"/>
          <p:cNvSpPr/>
          <p:nvPr/>
        </p:nvSpPr>
        <p:spPr>
          <a:xfrm>
            <a:off x="399528" y="4052546"/>
            <a:ext cx="3987256" cy="34624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• "Thin Outside, Fat Inside" - Slim people with dangerous VF levels</a:t>
            </a:r>
            <a:endParaRPr lang="en-US" sz="1125" dirty="0"/>
          </a:p>
        </p:txBody>
      </p:sp>
      <p:sp>
        <p:nvSpPr>
          <p:cNvPr id="25" name="Text 22"/>
          <p:cNvSpPr/>
          <p:nvPr/>
        </p:nvSpPr>
        <p:spPr>
          <a:xfrm>
            <a:off x="399528" y="4498030"/>
            <a:ext cx="3987256" cy="34624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• "Thin Inside, Fat Outside" - Athletes with low VF despite appearance</a:t>
            </a:r>
            <a:endParaRPr lang="en-US" sz="1125" dirty="0"/>
          </a:p>
        </p:txBody>
      </p:sp>
      <p:pic>
        <p:nvPicPr>
          <p:cNvPr id="2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8365" y="1173290"/>
            <a:ext cx="3048323" cy="1900741"/>
          </a:xfrm>
          <a:prstGeom prst="rect">
            <a:avLst/>
          </a:prstGeom>
        </p:spPr>
      </p:pic>
      <p:pic>
        <p:nvPicPr>
          <p:cNvPr id="2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5093" y="3142382"/>
            <a:ext cx="2703277" cy="1900742"/>
          </a:xfrm>
          <a:prstGeom prst="rect">
            <a:avLst/>
          </a:prstGeom>
        </p:spPr>
      </p:pic>
      <p:sp>
        <p:nvSpPr>
          <p:cNvPr id="28" name="Shape 23"/>
          <p:cNvSpPr/>
          <p:nvPr/>
        </p:nvSpPr>
        <p:spPr>
          <a:xfrm>
            <a:off x="0" y="6650831"/>
            <a:ext cx="9144000" cy="71438"/>
          </a:xfrm>
          <a:prstGeom prst="rect">
            <a:avLst/>
          </a:prstGeom>
          <a:solidFill>
            <a:srgbClr val="0066CC"/>
          </a:solidFill>
          <a:ln/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335176"/>
            <a:ext cx="8643938" cy="41549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 smtClean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Mission</a:t>
            </a:r>
            <a:endParaRPr lang="en-US" sz="2700" dirty="0"/>
          </a:p>
        </p:txBody>
      </p:sp>
      <p:sp>
        <p:nvSpPr>
          <p:cNvPr id="4" name="Shape 1"/>
          <p:cNvSpPr/>
          <p:nvPr/>
        </p:nvSpPr>
        <p:spPr>
          <a:xfrm>
            <a:off x="285750" y="1014413"/>
            <a:ext cx="8572500" cy="1114425"/>
          </a:xfrm>
          <a:prstGeom prst="rect">
            <a:avLst/>
          </a:prstGeom>
          <a:solidFill>
            <a:srgbClr val="003366"/>
          </a:solidFill>
          <a:ln/>
        </p:spPr>
      </p:sp>
      <p:sp>
        <p:nvSpPr>
          <p:cNvPr id="5" name="Text 2"/>
          <p:cNvSpPr/>
          <p:nvPr/>
        </p:nvSpPr>
        <p:spPr>
          <a:xfrm>
            <a:off x="500063" y="1228725"/>
            <a:ext cx="82153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Can we predict intervention urgency without MRI scans?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500063" y="1678781"/>
            <a:ext cx="8215313" cy="23574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238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Using machine learning to identify who needs lifestyle and diet changes based on easily measurable factors</a:t>
            </a:r>
            <a:endParaRPr lang="en-US" sz="1238" dirty="0"/>
          </a:p>
        </p:txBody>
      </p:sp>
      <p:sp>
        <p:nvSpPr>
          <p:cNvPr id="7" name="Shape 4"/>
          <p:cNvSpPr/>
          <p:nvPr/>
        </p:nvSpPr>
        <p:spPr>
          <a:xfrm>
            <a:off x="285750" y="2343150"/>
            <a:ext cx="4143375" cy="2514600"/>
          </a:xfrm>
          <a:prstGeom prst="rect">
            <a:avLst/>
          </a:prstGeom>
          <a:solidFill>
            <a:srgbClr val="E6F3FF"/>
          </a:solidFill>
          <a:ln/>
        </p:spPr>
      </p:sp>
      <p:sp>
        <p:nvSpPr>
          <p:cNvPr id="8" name="Shape 5"/>
          <p:cNvSpPr/>
          <p:nvPr/>
        </p:nvSpPr>
        <p:spPr>
          <a:xfrm>
            <a:off x="285750" y="2343150"/>
            <a:ext cx="28575" cy="2514600"/>
          </a:xfrm>
          <a:prstGeom prst="rect">
            <a:avLst/>
          </a:prstGeom>
          <a:solidFill>
            <a:srgbClr val="0066CC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4" y="2557463"/>
            <a:ext cx="171450" cy="17145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85410" y="2553891"/>
            <a:ext cx="2075259" cy="19109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Classification Approach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464344" y="2886075"/>
            <a:ext cx="3857625" cy="2057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We treat this as a classification problem with three risk categories:</a:t>
            </a:r>
            <a:endParaRPr lang="en-US" sz="1013" dirty="0"/>
          </a:p>
        </p:txBody>
      </p:sp>
      <p:sp>
        <p:nvSpPr>
          <p:cNvPr id="12" name="Shape 8"/>
          <p:cNvSpPr/>
          <p:nvPr/>
        </p:nvSpPr>
        <p:spPr>
          <a:xfrm>
            <a:off x="500063" y="3234668"/>
            <a:ext cx="1190634" cy="557213"/>
          </a:xfrm>
          <a:prstGeom prst="rect">
            <a:avLst/>
          </a:prstGeom>
          <a:solidFill>
            <a:srgbClr val="D4EDDA"/>
          </a:solidFill>
          <a:ln/>
        </p:spPr>
      </p:sp>
      <p:sp>
        <p:nvSpPr>
          <p:cNvPr id="13" name="Text 9"/>
          <p:cNvSpPr/>
          <p:nvPr/>
        </p:nvSpPr>
        <p:spPr>
          <a:xfrm>
            <a:off x="952491" y="3363255"/>
            <a:ext cx="357188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155724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None</a:t>
            </a:r>
            <a:endParaRPr lang="en-US" sz="900" dirty="0"/>
          </a:p>
        </p:txBody>
      </p:sp>
      <p:sp>
        <p:nvSpPr>
          <p:cNvPr id="14" name="Text 10"/>
          <p:cNvSpPr/>
          <p:nvPr/>
        </p:nvSpPr>
        <p:spPr>
          <a:xfrm>
            <a:off x="863529" y="3534705"/>
            <a:ext cx="535112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dirty="0">
                <a:solidFill>
                  <a:srgbClr val="155724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Low Risk</a:t>
            </a:r>
            <a:endParaRPr lang="en-US" sz="900" dirty="0"/>
          </a:p>
        </p:txBody>
      </p:sp>
      <p:sp>
        <p:nvSpPr>
          <p:cNvPr id="15" name="Shape 11"/>
          <p:cNvSpPr/>
          <p:nvPr/>
        </p:nvSpPr>
        <p:spPr>
          <a:xfrm>
            <a:off x="1762134" y="3234668"/>
            <a:ext cx="1190634" cy="557213"/>
          </a:xfrm>
          <a:prstGeom prst="rect">
            <a:avLst/>
          </a:prstGeom>
          <a:solidFill>
            <a:srgbClr val="FFF3CD"/>
          </a:solidFill>
          <a:ln/>
        </p:spPr>
      </p:sp>
      <p:sp>
        <p:nvSpPr>
          <p:cNvPr id="16" name="Text 12"/>
          <p:cNvSpPr/>
          <p:nvPr/>
        </p:nvSpPr>
        <p:spPr>
          <a:xfrm>
            <a:off x="2141534" y="3363255"/>
            <a:ext cx="503244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856404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Medium</a:t>
            </a:r>
            <a:endParaRPr lang="en-US" sz="900" dirty="0"/>
          </a:p>
        </p:txBody>
      </p:sp>
      <p:sp>
        <p:nvSpPr>
          <p:cNvPr id="17" name="Text 13"/>
          <p:cNvSpPr/>
          <p:nvPr/>
        </p:nvSpPr>
        <p:spPr>
          <a:xfrm>
            <a:off x="1989004" y="3534705"/>
            <a:ext cx="808304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dirty="0">
                <a:solidFill>
                  <a:srgbClr val="856404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Moderate Risk</a:t>
            </a:r>
            <a:endParaRPr lang="en-US" sz="900" dirty="0"/>
          </a:p>
        </p:txBody>
      </p:sp>
      <p:sp>
        <p:nvSpPr>
          <p:cNvPr id="18" name="Shape 14"/>
          <p:cNvSpPr/>
          <p:nvPr/>
        </p:nvSpPr>
        <p:spPr>
          <a:xfrm>
            <a:off x="3024206" y="3234668"/>
            <a:ext cx="1190634" cy="557213"/>
          </a:xfrm>
          <a:prstGeom prst="rect">
            <a:avLst/>
          </a:prstGeom>
          <a:solidFill>
            <a:srgbClr val="F8D7DA"/>
          </a:solidFill>
          <a:ln/>
        </p:spPr>
      </p:sp>
      <p:sp>
        <p:nvSpPr>
          <p:cNvPr id="19" name="Text 15"/>
          <p:cNvSpPr/>
          <p:nvPr/>
        </p:nvSpPr>
        <p:spPr>
          <a:xfrm>
            <a:off x="3492540" y="3363255"/>
            <a:ext cx="325375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721C24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High</a:t>
            </a:r>
            <a:endParaRPr lang="en-US" sz="900" dirty="0"/>
          </a:p>
        </p:txBody>
      </p:sp>
      <p:sp>
        <p:nvSpPr>
          <p:cNvPr id="20" name="Text 16"/>
          <p:cNvSpPr/>
          <p:nvPr/>
        </p:nvSpPr>
        <p:spPr>
          <a:xfrm>
            <a:off x="3374975" y="3534705"/>
            <a:ext cx="560505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dirty="0">
                <a:solidFill>
                  <a:srgbClr val="721C24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High Risk</a:t>
            </a:r>
            <a:endParaRPr lang="en-US" sz="900" dirty="0"/>
          </a:p>
        </p:txBody>
      </p:sp>
      <p:sp>
        <p:nvSpPr>
          <p:cNvPr id="21" name="Shape 17"/>
          <p:cNvSpPr/>
          <p:nvPr/>
        </p:nvSpPr>
        <p:spPr>
          <a:xfrm>
            <a:off x="4714875" y="2343150"/>
            <a:ext cx="4143375" cy="2514600"/>
          </a:xfrm>
          <a:prstGeom prst="rect">
            <a:avLst/>
          </a:prstGeom>
          <a:solidFill>
            <a:srgbClr val="F0FFF0"/>
          </a:solidFill>
          <a:ln/>
        </p:spPr>
      </p:sp>
      <p:sp>
        <p:nvSpPr>
          <p:cNvPr id="22" name="Shape 18"/>
          <p:cNvSpPr/>
          <p:nvPr/>
        </p:nvSpPr>
        <p:spPr>
          <a:xfrm>
            <a:off x="4714875" y="2343150"/>
            <a:ext cx="28575" cy="2514600"/>
          </a:xfrm>
          <a:prstGeom prst="rect">
            <a:avLst/>
          </a:prstGeom>
          <a:solidFill>
            <a:srgbClr val="00CC66"/>
          </a:solidFill>
          <a:ln/>
        </p:spPr>
      </p:sp>
      <p:pic>
        <p:nvPicPr>
          <p:cNvPr id="2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3469" y="2557463"/>
            <a:ext cx="171450" cy="171450"/>
          </a:xfrm>
          <a:prstGeom prst="rect">
            <a:avLst/>
          </a:prstGeom>
        </p:spPr>
      </p:pic>
      <p:sp>
        <p:nvSpPr>
          <p:cNvPr id="24" name="Text 19"/>
          <p:cNvSpPr/>
          <p:nvPr/>
        </p:nvSpPr>
        <p:spPr>
          <a:xfrm>
            <a:off x="5114535" y="2545564"/>
            <a:ext cx="1567104" cy="20774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66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Value Proposition</a:t>
            </a:r>
            <a:endParaRPr lang="en-US" sz="1350" dirty="0"/>
          </a:p>
        </p:txBody>
      </p:sp>
      <p:sp>
        <p:nvSpPr>
          <p:cNvPr id="25" name="Text 20"/>
          <p:cNvSpPr/>
          <p:nvPr/>
        </p:nvSpPr>
        <p:spPr>
          <a:xfrm>
            <a:off x="4893469" y="2916436"/>
            <a:ext cx="160779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Cost-effective screening:</a:t>
            </a:r>
            <a:endParaRPr lang="en-US" sz="1013" dirty="0"/>
          </a:p>
        </p:txBody>
      </p:sp>
      <p:sp>
        <p:nvSpPr>
          <p:cNvPr id="26" name="Text 21"/>
          <p:cNvSpPr/>
          <p:nvPr/>
        </p:nvSpPr>
        <p:spPr>
          <a:xfrm>
            <a:off x="4893469" y="3104941"/>
            <a:ext cx="3615965" cy="1558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Eliminate expensive MRI scans for initial assessment</a:t>
            </a:r>
            <a:endParaRPr lang="en-US" sz="1013" dirty="0"/>
          </a:p>
        </p:txBody>
      </p:sp>
      <p:sp>
        <p:nvSpPr>
          <p:cNvPr id="27" name="Text 22"/>
          <p:cNvSpPr/>
          <p:nvPr/>
        </p:nvSpPr>
        <p:spPr>
          <a:xfrm>
            <a:off x="4893469" y="3399309"/>
            <a:ext cx="135770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Earlier interventions:</a:t>
            </a:r>
            <a:endParaRPr lang="en-US" sz="1013" dirty="0"/>
          </a:p>
        </p:txBody>
      </p:sp>
      <p:sp>
        <p:nvSpPr>
          <p:cNvPr id="28" name="Text 23"/>
          <p:cNvSpPr/>
          <p:nvPr/>
        </p:nvSpPr>
        <p:spPr>
          <a:xfrm>
            <a:off x="4893469" y="3484365"/>
            <a:ext cx="3851849" cy="34859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Identify at-risk individuals before symptoms appear</a:t>
            </a:r>
            <a:endParaRPr lang="en-US" sz="1013" dirty="0"/>
          </a:p>
        </p:txBody>
      </p:sp>
      <p:sp>
        <p:nvSpPr>
          <p:cNvPr id="29" name="Text 24"/>
          <p:cNvSpPr/>
          <p:nvPr/>
        </p:nvSpPr>
        <p:spPr>
          <a:xfrm>
            <a:off x="4893469" y="3882182"/>
            <a:ext cx="154330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Better health outcomes:</a:t>
            </a:r>
            <a:endParaRPr lang="en-US" sz="1013" dirty="0"/>
          </a:p>
        </p:txBody>
      </p:sp>
      <p:sp>
        <p:nvSpPr>
          <p:cNvPr id="30" name="Text 25"/>
          <p:cNvSpPr/>
          <p:nvPr/>
        </p:nvSpPr>
        <p:spPr>
          <a:xfrm>
            <a:off x="4893469" y="3953062"/>
            <a:ext cx="3609073" cy="34859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Enable preventive care and lifestyle modifications</a:t>
            </a:r>
            <a:endParaRPr lang="en-US" sz="1013" dirty="0"/>
          </a:p>
        </p:txBody>
      </p:sp>
      <p:sp>
        <p:nvSpPr>
          <p:cNvPr id="31" name="Text 26"/>
          <p:cNvSpPr/>
          <p:nvPr/>
        </p:nvSpPr>
        <p:spPr>
          <a:xfrm>
            <a:off x="4893469" y="4365054"/>
            <a:ext cx="117179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Scalable solution:</a:t>
            </a:r>
            <a:endParaRPr lang="en-US" sz="1013" dirty="0"/>
          </a:p>
        </p:txBody>
      </p:sp>
      <p:sp>
        <p:nvSpPr>
          <p:cNvPr id="32" name="Text 27"/>
          <p:cNvSpPr/>
          <p:nvPr/>
        </p:nvSpPr>
        <p:spPr>
          <a:xfrm>
            <a:off x="5993829" y="4365054"/>
            <a:ext cx="209914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Screen large populations efficiently</a:t>
            </a:r>
            <a:endParaRPr lang="en-US" sz="1013" dirty="0"/>
          </a:p>
        </p:txBody>
      </p:sp>
      <p:sp>
        <p:nvSpPr>
          <p:cNvPr id="33" name="Shape 28"/>
          <p:cNvSpPr/>
          <p:nvPr/>
        </p:nvSpPr>
        <p:spPr>
          <a:xfrm>
            <a:off x="0" y="5072063"/>
            <a:ext cx="9144000" cy="71438"/>
          </a:xfrm>
          <a:prstGeom prst="rect">
            <a:avLst/>
          </a:prstGeom>
          <a:solidFill>
            <a:srgbClr val="0066CC"/>
          </a:solidFill>
          <a:ln/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548"/>
            <a:ext cx="9144000" cy="51525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335176"/>
            <a:ext cx="8643938" cy="41549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 smtClean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Approach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285750" y="908083"/>
            <a:ext cx="4214813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b="1" dirty="0">
                <a:solidFill>
                  <a:srgbClr val="0066CC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Dataset Overview</a:t>
            </a:r>
            <a:endParaRPr lang="en-US" sz="1575" dirty="0"/>
          </a:p>
        </p:txBody>
      </p:sp>
      <p:sp>
        <p:nvSpPr>
          <p:cNvPr id="5" name="Text 2"/>
          <p:cNvSpPr/>
          <p:nvPr/>
        </p:nvSpPr>
        <p:spPr>
          <a:xfrm>
            <a:off x="285750" y="1243079"/>
            <a:ext cx="4838700" cy="1558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We used a female dataset with historical visceral fat measurements from MRI scans.</a:t>
            </a:r>
            <a:endParaRPr lang="en-US" sz="1013" dirty="0"/>
          </a:p>
        </p:txBody>
      </p:sp>
      <p:sp>
        <p:nvSpPr>
          <p:cNvPr id="6" name="Shape 3"/>
          <p:cNvSpPr/>
          <p:nvPr/>
        </p:nvSpPr>
        <p:spPr>
          <a:xfrm>
            <a:off x="285750" y="1510266"/>
            <a:ext cx="4143375" cy="1935126"/>
          </a:xfrm>
          <a:prstGeom prst="rect">
            <a:avLst/>
          </a:prstGeom>
          <a:solidFill>
            <a:srgbClr val="E6F3FF"/>
          </a:solidFill>
          <a:ln/>
        </p:spPr>
      </p:sp>
      <p:sp>
        <p:nvSpPr>
          <p:cNvPr id="7" name="Shape 4"/>
          <p:cNvSpPr/>
          <p:nvPr/>
        </p:nvSpPr>
        <p:spPr>
          <a:xfrm>
            <a:off x="285750" y="1510265"/>
            <a:ext cx="45719" cy="1928777"/>
          </a:xfrm>
          <a:prstGeom prst="rect">
            <a:avLst/>
          </a:prstGeom>
          <a:solidFill>
            <a:srgbClr val="0066CC"/>
          </a:solidFill>
          <a:ln/>
        </p:spPr>
      </p:sp>
      <p:sp>
        <p:nvSpPr>
          <p:cNvPr id="8" name="Text 5"/>
          <p:cNvSpPr/>
          <p:nvPr/>
        </p:nvSpPr>
        <p:spPr>
          <a:xfrm>
            <a:off x="428625" y="1579713"/>
            <a:ext cx="1164208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Key Variables Used:</a:t>
            </a:r>
            <a:endParaRPr lang="en-US" sz="900" dirty="0"/>
          </a:p>
        </p:txBody>
      </p:sp>
      <p:sp>
        <p:nvSpPr>
          <p:cNvPr id="9" name="Shape 6"/>
          <p:cNvSpPr/>
          <p:nvPr/>
        </p:nvSpPr>
        <p:spPr>
          <a:xfrm>
            <a:off x="428625" y="1836888"/>
            <a:ext cx="1893094" cy="328613"/>
          </a:xfrm>
          <a:prstGeom prst="rect">
            <a:avLst/>
          </a:prstGeom>
          <a:solidFill>
            <a:srgbClr val="FFFFFF"/>
          </a:solidFill>
          <a:ln w="99">
            <a:solidFill>
              <a:srgbClr val="DDDDDD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28625" y="1836888"/>
            <a:ext cx="1964531" cy="328613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Age</a:t>
            </a:r>
            <a:endParaRPr lang="en-US" sz="900" dirty="0"/>
          </a:p>
        </p:txBody>
      </p:sp>
      <p:sp>
        <p:nvSpPr>
          <p:cNvPr id="11" name="Shape 8"/>
          <p:cNvSpPr/>
          <p:nvPr/>
        </p:nvSpPr>
        <p:spPr>
          <a:xfrm>
            <a:off x="2393156" y="1836888"/>
            <a:ext cx="1893094" cy="328613"/>
          </a:xfrm>
          <a:prstGeom prst="rect">
            <a:avLst/>
          </a:prstGeom>
          <a:solidFill>
            <a:srgbClr val="FFFFFF"/>
          </a:solidFill>
          <a:ln w="99">
            <a:solidFill>
              <a:srgbClr val="DDDD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393156" y="1836888"/>
            <a:ext cx="1964531" cy="328613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Height</a:t>
            </a:r>
            <a:endParaRPr lang="en-US" sz="900" dirty="0"/>
          </a:p>
        </p:txBody>
      </p:sp>
      <p:sp>
        <p:nvSpPr>
          <p:cNvPr id="13" name="Shape 10"/>
          <p:cNvSpPr/>
          <p:nvPr/>
        </p:nvSpPr>
        <p:spPr>
          <a:xfrm>
            <a:off x="428625" y="2222650"/>
            <a:ext cx="1893094" cy="328613"/>
          </a:xfrm>
          <a:prstGeom prst="rect">
            <a:avLst/>
          </a:prstGeom>
          <a:solidFill>
            <a:srgbClr val="FFFFFF"/>
          </a:solidFill>
          <a:ln w="99">
            <a:solidFill>
              <a:srgbClr val="DDDD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28625" y="2222650"/>
            <a:ext cx="1964531" cy="328613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Weight</a:t>
            </a:r>
            <a:endParaRPr lang="en-US" sz="900" dirty="0"/>
          </a:p>
        </p:txBody>
      </p:sp>
      <p:sp>
        <p:nvSpPr>
          <p:cNvPr id="15" name="Shape 12"/>
          <p:cNvSpPr/>
          <p:nvPr/>
        </p:nvSpPr>
        <p:spPr>
          <a:xfrm>
            <a:off x="2393156" y="2222650"/>
            <a:ext cx="1893094" cy="328613"/>
          </a:xfrm>
          <a:prstGeom prst="rect">
            <a:avLst/>
          </a:prstGeom>
          <a:solidFill>
            <a:srgbClr val="FFFFFF"/>
          </a:solidFill>
          <a:ln w="99">
            <a:solidFill>
              <a:srgbClr val="DDDDDD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2393156" y="2222650"/>
            <a:ext cx="1964531" cy="328613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BMI</a:t>
            </a:r>
            <a:endParaRPr lang="en-US" sz="900" dirty="0"/>
          </a:p>
        </p:txBody>
      </p:sp>
      <p:sp>
        <p:nvSpPr>
          <p:cNvPr id="17" name="Shape 14"/>
          <p:cNvSpPr/>
          <p:nvPr/>
        </p:nvSpPr>
        <p:spPr>
          <a:xfrm>
            <a:off x="428625" y="2608413"/>
            <a:ext cx="1893094" cy="328613"/>
          </a:xfrm>
          <a:prstGeom prst="rect">
            <a:avLst/>
          </a:prstGeom>
          <a:solidFill>
            <a:srgbClr val="FFFFFF"/>
          </a:solidFill>
          <a:ln w="99">
            <a:solidFill>
              <a:srgbClr val="DDDDDD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428625" y="2608413"/>
            <a:ext cx="1964531" cy="328613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Smoking Status</a:t>
            </a:r>
            <a:endParaRPr lang="en-US" sz="900" dirty="0"/>
          </a:p>
        </p:txBody>
      </p:sp>
      <p:sp>
        <p:nvSpPr>
          <p:cNvPr id="19" name="Shape 16"/>
          <p:cNvSpPr/>
          <p:nvPr/>
        </p:nvSpPr>
        <p:spPr>
          <a:xfrm>
            <a:off x="2393156" y="2608413"/>
            <a:ext cx="1893094" cy="328613"/>
          </a:xfrm>
          <a:prstGeom prst="rect">
            <a:avLst/>
          </a:prstGeom>
          <a:solidFill>
            <a:srgbClr val="FFFFFF"/>
          </a:solidFill>
          <a:ln w="99">
            <a:solidFill>
              <a:srgbClr val="DDDDDD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2393156" y="2608413"/>
            <a:ext cx="1964531" cy="328613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Computer Use Time</a:t>
            </a:r>
            <a:endParaRPr lang="en-US" sz="900" dirty="0"/>
          </a:p>
        </p:txBody>
      </p:sp>
      <p:sp>
        <p:nvSpPr>
          <p:cNvPr id="21" name="Shape 18"/>
          <p:cNvSpPr/>
          <p:nvPr/>
        </p:nvSpPr>
        <p:spPr>
          <a:xfrm>
            <a:off x="428625" y="2994175"/>
            <a:ext cx="1893094" cy="328613"/>
          </a:xfrm>
          <a:prstGeom prst="rect">
            <a:avLst/>
          </a:prstGeom>
          <a:solidFill>
            <a:srgbClr val="FFFFFF"/>
          </a:solidFill>
          <a:ln w="99">
            <a:solidFill>
              <a:srgbClr val="DDDDDD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428625" y="2994175"/>
            <a:ext cx="1964531" cy="328613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Blood Pressure</a:t>
            </a:r>
            <a:endParaRPr lang="en-US" sz="900" dirty="0"/>
          </a:p>
        </p:txBody>
      </p:sp>
      <p:sp>
        <p:nvSpPr>
          <p:cNvPr id="23" name="Shape 20"/>
          <p:cNvSpPr/>
          <p:nvPr/>
        </p:nvSpPr>
        <p:spPr>
          <a:xfrm>
            <a:off x="2393156" y="2994175"/>
            <a:ext cx="1893094" cy="328613"/>
          </a:xfrm>
          <a:prstGeom prst="rect">
            <a:avLst/>
          </a:prstGeom>
          <a:solidFill>
            <a:srgbClr val="FFFFFF"/>
          </a:solidFill>
          <a:ln w="99">
            <a:solidFill>
              <a:srgbClr val="DDDDDD"/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2393156" y="2994175"/>
            <a:ext cx="1964531" cy="328613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Visceral Fat Volume</a:t>
            </a:r>
            <a:endParaRPr lang="en-US" sz="900" dirty="0"/>
          </a:p>
        </p:txBody>
      </p:sp>
      <p:sp>
        <p:nvSpPr>
          <p:cNvPr id="25" name="Shape 22"/>
          <p:cNvSpPr/>
          <p:nvPr/>
        </p:nvSpPr>
        <p:spPr>
          <a:xfrm>
            <a:off x="285750" y="3563132"/>
            <a:ext cx="4143375" cy="1444803"/>
          </a:xfrm>
          <a:prstGeom prst="rect">
            <a:avLst/>
          </a:prstGeom>
          <a:solidFill>
            <a:srgbClr val="FFF3CD"/>
          </a:solidFill>
          <a:ln/>
        </p:spPr>
      </p:sp>
      <p:sp>
        <p:nvSpPr>
          <p:cNvPr id="26" name="Shape 23"/>
          <p:cNvSpPr/>
          <p:nvPr/>
        </p:nvSpPr>
        <p:spPr>
          <a:xfrm>
            <a:off x="285750" y="3563132"/>
            <a:ext cx="45719" cy="1444803"/>
          </a:xfrm>
          <a:prstGeom prst="rect">
            <a:avLst/>
          </a:prstGeom>
          <a:solidFill>
            <a:srgbClr val="FFC107"/>
          </a:solidFill>
          <a:ln/>
        </p:spPr>
      </p:sp>
      <p:sp>
        <p:nvSpPr>
          <p:cNvPr id="27" name="Text 24"/>
          <p:cNvSpPr/>
          <p:nvPr/>
        </p:nvSpPr>
        <p:spPr>
          <a:xfrm>
            <a:off x="428625" y="3637903"/>
            <a:ext cx="3929063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856404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Data Preparation Process:</a:t>
            </a:r>
            <a:endParaRPr lang="en-US" sz="1125" dirty="0"/>
          </a:p>
        </p:txBody>
      </p:sp>
      <p:sp>
        <p:nvSpPr>
          <p:cNvPr id="28" name="Text 25"/>
          <p:cNvSpPr/>
          <p:nvPr/>
        </p:nvSpPr>
        <p:spPr>
          <a:xfrm>
            <a:off x="428625" y="3884775"/>
            <a:ext cx="3929063" cy="1558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• Removed unnecessary columns</a:t>
            </a:r>
            <a:endParaRPr lang="en-US" sz="1013" dirty="0"/>
          </a:p>
        </p:txBody>
      </p:sp>
      <p:sp>
        <p:nvSpPr>
          <p:cNvPr id="29" name="Text 26"/>
          <p:cNvSpPr/>
          <p:nvPr/>
        </p:nvSpPr>
        <p:spPr>
          <a:xfrm>
            <a:off x="428625" y="4091319"/>
            <a:ext cx="3929063" cy="1558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• Handled outliers and missing values</a:t>
            </a:r>
            <a:endParaRPr lang="en-US" sz="1013" dirty="0"/>
          </a:p>
        </p:txBody>
      </p:sp>
      <p:sp>
        <p:nvSpPr>
          <p:cNvPr id="30" name="Text 27"/>
          <p:cNvSpPr/>
          <p:nvPr/>
        </p:nvSpPr>
        <p:spPr>
          <a:xfrm>
            <a:off x="428625" y="4283581"/>
            <a:ext cx="3929063" cy="2057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• Standardized categorical variables</a:t>
            </a:r>
            <a:endParaRPr lang="en-US" sz="1013" dirty="0"/>
          </a:p>
        </p:txBody>
      </p:sp>
      <p:sp>
        <p:nvSpPr>
          <p:cNvPr id="31" name="Text 28"/>
          <p:cNvSpPr/>
          <p:nvPr/>
        </p:nvSpPr>
        <p:spPr>
          <a:xfrm>
            <a:off x="428625" y="4490131"/>
            <a:ext cx="3929063" cy="2057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• Fixed data quality issues</a:t>
            </a:r>
            <a:endParaRPr lang="en-US" sz="1013" dirty="0"/>
          </a:p>
        </p:txBody>
      </p:sp>
      <p:sp>
        <p:nvSpPr>
          <p:cNvPr id="32" name="Text 29"/>
          <p:cNvSpPr/>
          <p:nvPr/>
        </p:nvSpPr>
        <p:spPr>
          <a:xfrm>
            <a:off x="428625" y="4696671"/>
            <a:ext cx="3929063" cy="2057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• Addressed class imbalance</a:t>
            </a:r>
            <a:endParaRPr lang="en-US" sz="1013" dirty="0"/>
          </a:p>
        </p:txBody>
      </p:sp>
      <p:pic>
        <p:nvPicPr>
          <p:cNvPr id="3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152" y="1457326"/>
            <a:ext cx="3450930" cy="24660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3796"/>
            <a:ext cx="9144000" cy="52072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643938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Model Selection &amp; Evaluation</a:t>
            </a:r>
            <a:endParaRPr lang="en-US" sz="2700" dirty="0"/>
          </a:p>
        </p:txBody>
      </p:sp>
      <p:sp>
        <p:nvSpPr>
          <p:cNvPr id="4" name="Shape 1"/>
          <p:cNvSpPr/>
          <p:nvPr/>
        </p:nvSpPr>
        <p:spPr>
          <a:xfrm>
            <a:off x="285750" y="1014413"/>
            <a:ext cx="4143375" cy="3843338"/>
          </a:xfrm>
          <a:prstGeom prst="rect">
            <a:avLst/>
          </a:prstGeom>
          <a:solidFill>
            <a:srgbClr val="E6F3FF"/>
          </a:solidFill>
          <a:ln/>
        </p:spPr>
      </p:sp>
      <p:sp>
        <p:nvSpPr>
          <p:cNvPr id="5" name="Shape 2"/>
          <p:cNvSpPr/>
          <p:nvPr/>
        </p:nvSpPr>
        <p:spPr>
          <a:xfrm>
            <a:off x="285750" y="1014413"/>
            <a:ext cx="28575" cy="3843338"/>
          </a:xfrm>
          <a:prstGeom prst="rect">
            <a:avLst/>
          </a:prstGeom>
          <a:solidFill>
            <a:srgbClr val="0066CC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4" y="1235869"/>
            <a:ext cx="250031" cy="2000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14375" y="1230511"/>
            <a:ext cx="1501499" cy="22324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b="1" dirty="0">
                <a:solidFill>
                  <a:srgbClr val="0066CC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Models Tested</a:t>
            </a:r>
            <a:endParaRPr lang="en-US" sz="1575" dirty="0"/>
          </a:p>
        </p:txBody>
      </p:sp>
      <p:sp>
        <p:nvSpPr>
          <p:cNvPr id="8" name="Shape 4"/>
          <p:cNvSpPr/>
          <p:nvPr/>
        </p:nvSpPr>
        <p:spPr>
          <a:xfrm>
            <a:off x="464344" y="1635919"/>
            <a:ext cx="1839516" cy="1185863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778794"/>
            <a:ext cx="107156" cy="1428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0094" y="1743075"/>
            <a:ext cx="91342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Naïve Bayes</a:t>
            </a:r>
            <a:endParaRPr lang="en-US" sz="1125" dirty="0"/>
          </a:p>
        </p:txBody>
      </p:sp>
      <p:sp>
        <p:nvSpPr>
          <p:cNvPr id="11" name="Text 6"/>
          <p:cNvSpPr/>
          <p:nvPr/>
        </p:nvSpPr>
        <p:spPr>
          <a:xfrm>
            <a:off x="571500" y="2028825"/>
            <a:ext cx="1696641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555555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Non-parametric model that applies Bayes' theorem with strong independence assumptions between features.</a:t>
            </a:r>
            <a:endParaRPr lang="en-US" sz="900" dirty="0"/>
          </a:p>
        </p:txBody>
      </p:sp>
      <p:sp>
        <p:nvSpPr>
          <p:cNvPr id="12" name="Shape 7"/>
          <p:cNvSpPr/>
          <p:nvPr/>
        </p:nvSpPr>
        <p:spPr>
          <a:xfrm>
            <a:off x="2411016" y="1635919"/>
            <a:ext cx="1839516" cy="1185863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8172" y="1778794"/>
            <a:ext cx="160734" cy="14287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750344" y="1743075"/>
            <a:ext cx="108001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Decision Trees</a:t>
            </a:r>
            <a:endParaRPr lang="en-US" sz="1125" dirty="0"/>
          </a:p>
        </p:txBody>
      </p:sp>
      <p:sp>
        <p:nvSpPr>
          <p:cNvPr id="15" name="Text 9"/>
          <p:cNvSpPr/>
          <p:nvPr/>
        </p:nvSpPr>
        <p:spPr>
          <a:xfrm>
            <a:off x="2518172" y="2028825"/>
            <a:ext cx="1696641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555555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Non-parametric model that creates a flowchart-like structure to make decisions based on feature values.</a:t>
            </a:r>
            <a:endParaRPr lang="en-US" sz="900" dirty="0"/>
          </a:p>
        </p:txBody>
      </p:sp>
      <p:sp>
        <p:nvSpPr>
          <p:cNvPr id="16" name="Shape 10"/>
          <p:cNvSpPr/>
          <p:nvPr/>
        </p:nvSpPr>
        <p:spPr>
          <a:xfrm>
            <a:off x="464344" y="2928938"/>
            <a:ext cx="1839516" cy="1185863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3071813"/>
            <a:ext cx="160734" cy="142875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803672" y="3036094"/>
            <a:ext cx="1413123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K-Nearest Neighbor</a:t>
            </a:r>
            <a:endParaRPr lang="en-US" sz="1125" dirty="0"/>
          </a:p>
        </p:txBody>
      </p:sp>
      <p:sp>
        <p:nvSpPr>
          <p:cNvPr id="19" name="Text 12"/>
          <p:cNvSpPr/>
          <p:nvPr/>
        </p:nvSpPr>
        <p:spPr>
          <a:xfrm>
            <a:off x="571500" y="3321844"/>
            <a:ext cx="1696641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555555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Non-parametric model that classifies based on the majority class among k nearest data points.</a:t>
            </a:r>
            <a:endParaRPr lang="en-US" sz="900" dirty="0"/>
          </a:p>
        </p:txBody>
      </p:sp>
      <p:sp>
        <p:nvSpPr>
          <p:cNvPr id="20" name="Shape 13"/>
          <p:cNvSpPr/>
          <p:nvPr/>
        </p:nvSpPr>
        <p:spPr>
          <a:xfrm>
            <a:off x="2411016" y="2928938"/>
            <a:ext cx="1839516" cy="1185863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8172" y="3071813"/>
            <a:ext cx="142875" cy="142875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2732484" y="3036094"/>
            <a:ext cx="11989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Neural Networks</a:t>
            </a:r>
            <a:endParaRPr lang="en-US" sz="1125" dirty="0"/>
          </a:p>
        </p:txBody>
      </p:sp>
      <p:sp>
        <p:nvSpPr>
          <p:cNvPr id="23" name="Text 15"/>
          <p:cNvSpPr/>
          <p:nvPr/>
        </p:nvSpPr>
        <p:spPr>
          <a:xfrm>
            <a:off x="2518172" y="3321844"/>
            <a:ext cx="1696641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555555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Parametric model with multi-layer perceptron architecture that mimics human brain connections.</a:t>
            </a:r>
            <a:endParaRPr lang="en-US" sz="900" dirty="0"/>
          </a:p>
        </p:txBody>
      </p:sp>
      <p:sp>
        <p:nvSpPr>
          <p:cNvPr id="24" name="Shape 16"/>
          <p:cNvSpPr/>
          <p:nvPr/>
        </p:nvSpPr>
        <p:spPr>
          <a:xfrm>
            <a:off x="4714875" y="1014413"/>
            <a:ext cx="4143375" cy="3843338"/>
          </a:xfrm>
          <a:prstGeom prst="rect">
            <a:avLst/>
          </a:prstGeom>
          <a:solidFill>
            <a:srgbClr val="F0FFF0"/>
          </a:solidFill>
          <a:ln/>
        </p:spPr>
      </p:sp>
      <p:sp>
        <p:nvSpPr>
          <p:cNvPr id="25" name="Shape 17"/>
          <p:cNvSpPr/>
          <p:nvPr/>
        </p:nvSpPr>
        <p:spPr>
          <a:xfrm>
            <a:off x="4714875" y="1014413"/>
            <a:ext cx="28575" cy="3843338"/>
          </a:xfrm>
          <a:prstGeom prst="rect">
            <a:avLst/>
          </a:prstGeom>
          <a:solidFill>
            <a:srgbClr val="00CC66"/>
          </a:solidFill>
          <a:ln/>
        </p:spPr>
      </p:sp>
      <p:pic>
        <p:nvPicPr>
          <p:cNvPr id="26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3469" y="1235869"/>
            <a:ext cx="200025" cy="200025"/>
          </a:xfrm>
          <a:prstGeom prst="rect">
            <a:avLst/>
          </a:prstGeom>
        </p:spPr>
      </p:pic>
      <p:sp>
        <p:nvSpPr>
          <p:cNvPr id="27" name="Text 18"/>
          <p:cNvSpPr/>
          <p:nvPr/>
        </p:nvSpPr>
        <p:spPr>
          <a:xfrm>
            <a:off x="5093494" y="1230511"/>
            <a:ext cx="1894433" cy="22324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b="1" dirty="0">
                <a:solidFill>
                  <a:srgbClr val="0066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Evaluation Criteria</a:t>
            </a:r>
            <a:endParaRPr lang="en-US" sz="1575" dirty="0"/>
          </a:p>
        </p:txBody>
      </p:sp>
      <p:sp>
        <p:nvSpPr>
          <p:cNvPr id="28" name="Text 19"/>
          <p:cNvSpPr/>
          <p:nvPr/>
        </p:nvSpPr>
        <p:spPr>
          <a:xfrm>
            <a:off x="4893469" y="1635919"/>
            <a:ext cx="385762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Our healthcare success criteria guided our model evaluation:</a:t>
            </a:r>
            <a:endParaRPr lang="en-US" sz="900" dirty="0"/>
          </a:p>
        </p:txBody>
      </p:sp>
      <p:sp>
        <p:nvSpPr>
          <p:cNvPr id="29" name="Shape 20"/>
          <p:cNvSpPr/>
          <p:nvPr/>
        </p:nvSpPr>
        <p:spPr>
          <a:xfrm>
            <a:off x="4822589" y="1950244"/>
            <a:ext cx="214313" cy="214313"/>
          </a:xfrm>
          <a:prstGeom prst="ellipse">
            <a:avLst/>
          </a:prstGeom>
          <a:solidFill>
            <a:srgbClr val="006633"/>
          </a:solidFill>
          <a:ln/>
        </p:spPr>
      </p:sp>
      <p:sp>
        <p:nvSpPr>
          <p:cNvPr id="30" name="Text 21"/>
          <p:cNvSpPr/>
          <p:nvPr/>
        </p:nvSpPr>
        <p:spPr>
          <a:xfrm>
            <a:off x="4893469" y="1950244"/>
            <a:ext cx="285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1</a:t>
            </a:r>
            <a:endParaRPr lang="en-US" sz="900" dirty="0"/>
          </a:p>
        </p:txBody>
      </p:sp>
      <p:sp>
        <p:nvSpPr>
          <p:cNvPr id="31" name="Text 22"/>
          <p:cNvSpPr/>
          <p:nvPr/>
        </p:nvSpPr>
        <p:spPr>
          <a:xfrm>
            <a:off x="5214938" y="1950244"/>
            <a:ext cx="3536156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0066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Primary: Recall for High &amp; Medium Risk</a:t>
            </a:r>
            <a:endParaRPr lang="en-US" sz="1125" dirty="0"/>
          </a:p>
        </p:txBody>
      </p:sp>
      <p:sp>
        <p:nvSpPr>
          <p:cNvPr id="32" name="Text 23"/>
          <p:cNvSpPr/>
          <p:nvPr/>
        </p:nvSpPr>
        <p:spPr>
          <a:xfrm>
            <a:off x="5214938" y="2200275"/>
            <a:ext cx="353615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Identify the largest number of subjects in high and moderate-risk groups to recommend interventions and potentially save lives.</a:t>
            </a:r>
            <a:endParaRPr lang="en-US" sz="900" dirty="0"/>
          </a:p>
        </p:txBody>
      </p:sp>
      <p:sp>
        <p:nvSpPr>
          <p:cNvPr id="33" name="Shape 24"/>
          <p:cNvSpPr/>
          <p:nvPr/>
        </p:nvSpPr>
        <p:spPr>
          <a:xfrm>
            <a:off x="4822589" y="2686050"/>
            <a:ext cx="214313" cy="214313"/>
          </a:xfrm>
          <a:prstGeom prst="ellipse">
            <a:avLst/>
          </a:prstGeom>
          <a:solidFill>
            <a:srgbClr val="006633"/>
          </a:solidFill>
          <a:ln/>
        </p:spPr>
      </p:sp>
      <p:sp>
        <p:nvSpPr>
          <p:cNvPr id="34" name="Text 25"/>
          <p:cNvSpPr/>
          <p:nvPr/>
        </p:nvSpPr>
        <p:spPr>
          <a:xfrm>
            <a:off x="4893469" y="2686050"/>
            <a:ext cx="285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2</a:t>
            </a:r>
            <a:endParaRPr lang="en-US" sz="900" dirty="0"/>
          </a:p>
        </p:txBody>
      </p:sp>
      <p:sp>
        <p:nvSpPr>
          <p:cNvPr id="35" name="Text 26"/>
          <p:cNvSpPr/>
          <p:nvPr/>
        </p:nvSpPr>
        <p:spPr>
          <a:xfrm>
            <a:off x="5214938" y="2686050"/>
            <a:ext cx="3536156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0066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Secondary: Precision for Low Risk</a:t>
            </a:r>
            <a:endParaRPr lang="en-US" sz="1125" dirty="0"/>
          </a:p>
        </p:txBody>
      </p:sp>
      <p:sp>
        <p:nvSpPr>
          <p:cNvPr id="36" name="Text 27"/>
          <p:cNvSpPr/>
          <p:nvPr/>
        </p:nvSpPr>
        <p:spPr>
          <a:xfrm>
            <a:off x="5214938" y="2936081"/>
            <a:ext cx="353615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Reasonably identify those who are low-risk to minimize unnecessary lifestyle and diet changes.</a:t>
            </a:r>
            <a:endParaRPr lang="en-US" sz="900" dirty="0"/>
          </a:p>
        </p:txBody>
      </p:sp>
      <p:sp>
        <p:nvSpPr>
          <p:cNvPr id="37" name="Shape 28"/>
          <p:cNvSpPr/>
          <p:nvPr/>
        </p:nvSpPr>
        <p:spPr>
          <a:xfrm>
            <a:off x="4815501" y="3421856"/>
            <a:ext cx="214313" cy="214313"/>
          </a:xfrm>
          <a:prstGeom prst="ellipse">
            <a:avLst/>
          </a:prstGeom>
          <a:solidFill>
            <a:srgbClr val="006633"/>
          </a:solidFill>
          <a:ln/>
        </p:spPr>
      </p:sp>
      <p:sp>
        <p:nvSpPr>
          <p:cNvPr id="38" name="Text 29"/>
          <p:cNvSpPr/>
          <p:nvPr/>
        </p:nvSpPr>
        <p:spPr>
          <a:xfrm>
            <a:off x="4893469" y="3421856"/>
            <a:ext cx="285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3</a:t>
            </a:r>
            <a:endParaRPr lang="en-US" sz="900" dirty="0"/>
          </a:p>
        </p:txBody>
      </p:sp>
      <p:sp>
        <p:nvSpPr>
          <p:cNvPr id="39" name="Text 30"/>
          <p:cNvSpPr/>
          <p:nvPr/>
        </p:nvSpPr>
        <p:spPr>
          <a:xfrm>
            <a:off x="5214938" y="3421856"/>
            <a:ext cx="3536156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0066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Overall: F1 Score</a:t>
            </a:r>
            <a:endParaRPr lang="en-US" sz="1125" dirty="0"/>
          </a:p>
        </p:txBody>
      </p:sp>
      <p:sp>
        <p:nvSpPr>
          <p:cNvPr id="40" name="Text 31"/>
          <p:cNvSpPr/>
          <p:nvPr/>
        </p:nvSpPr>
        <p:spPr>
          <a:xfrm>
            <a:off x="5214938" y="3671888"/>
            <a:ext cx="353615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Balance between precision and recall to ensure overall model effectiveness.</a:t>
            </a:r>
            <a:endParaRPr lang="en-US" sz="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87"/>
            <a:ext cx="9144000" cy="51419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643938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Results &amp; Best Model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500063" y="1228725"/>
            <a:ext cx="3786188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33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🏆</a:t>
            </a:r>
            <a:endParaRPr lang="en-US" sz="3375" dirty="0"/>
          </a:p>
        </p:txBody>
      </p:sp>
      <p:sp>
        <p:nvSpPr>
          <p:cNvPr id="6" name="Text 3"/>
          <p:cNvSpPr/>
          <p:nvPr/>
        </p:nvSpPr>
        <p:spPr>
          <a:xfrm>
            <a:off x="500063" y="1980727"/>
            <a:ext cx="3786188" cy="31162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Naïve Bayes</a:t>
            </a:r>
            <a:endParaRPr lang="en-US" sz="2025" dirty="0"/>
          </a:p>
        </p:txBody>
      </p:sp>
      <p:sp>
        <p:nvSpPr>
          <p:cNvPr id="7" name="Text 4"/>
          <p:cNvSpPr/>
          <p:nvPr/>
        </p:nvSpPr>
        <p:spPr>
          <a:xfrm>
            <a:off x="500063" y="2429488"/>
            <a:ext cx="378618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12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Our winning model!</a:t>
            </a:r>
            <a:endParaRPr lang="en-US" sz="1125" dirty="0"/>
          </a:p>
        </p:txBody>
      </p:sp>
      <p:sp>
        <p:nvSpPr>
          <p:cNvPr id="8" name="Text 5"/>
          <p:cNvSpPr/>
          <p:nvPr/>
        </p:nvSpPr>
        <p:spPr>
          <a:xfrm>
            <a:off x="500063" y="2687165"/>
            <a:ext cx="378618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12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Best performance across all healthcare success criteria</a:t>
            </a:r>
            <a:endParaRPr lang="en-US" sz="1125" dirty="0"/>
          </a:p>
        </p:txBody>
      </p:sp>
      <p:sp>
        <p:nvSpPr>
          <p:cNvPr id="9" name="Shape 6"/>
          <p:cNvSpPr/>
          <p:nvPr/>
        </p:nvSpPr>
        <p:spPr>
          <a:xfrm>
            <a:off x="307014" y="3073790"/>
            <a:ext cx="4143375" cy="1778794"/>
          </a:xfrm>
          <a:prstGeom prst="rect">
            <a:avLst/>
          </a:prstGeom>
          <a:solidFill>
            <a:srgbClr val="E6F3FF"/>
          </a:solidFill>
          <a:ln/>
        </p:spPr>
      </p:sp>
      <p:sp>
        <p:nvSpPr>
          <p:cNvPr id="10" name="Shape 7"/>
          <p:cNvSpPr/>
          <p:nvPr/>
        </p:nvSpPr>
        <p:spPr>
          <a:xfrm>
            <a:off x="268606" y="3073790"/>
            <a:ext cx="45719" cy="1778794"/>
          </a:xfrm>
          <a:prstGeom prst="rect">
            <a:avLst/>
          </a:prstGeom>
          <a:solidFill>
            <a:srgbClr val="0066CC"/>
          </a:solidFill>
          <a:ln/>
        </p:spPr>
      </p:sp>
      <p:sp>
        <p:nvSpPr>
          <p:cNvPr id="11" name="Text 8"/>
          <p:cNvSpPr/>
          <p:nvPr/>
        </p:nvSpPr>
        <p:spPr>
          <a:xfrm>
            <a:off x="485608" y="3135418"/>
            <a:ext cx="385762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66CC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Why Naïve Bayes Won: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485608" y="3518397"/>
            <a:ext cx="120048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Recall for High Risk</a:t>
            </a:r>
            <a:endParaRPr lang="en-US" sz="1013" dirty="0"/>
          </a:p>
        </p:txBody>
      </p:sp>
      <p:sp>
        <p:nvSpPr>
          <p:cNvPr id="13" name="Text 10"/>
          <p:cNvSpPr/>
          <p:nvPr/>
        </p:nvSpPr>
        <p:spPr>
          <a:xfrm>
            <a:off x="3747874" y="3479319"/>
            <a:ext cx="59535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00CC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Highest</a:t>
            </a:r>
            <a:endParaRPr lang="en-US" sz="1125" dirty="0"/>
          </a:p>
        </p:txBody>
      </p:sp>
      <p:sp>
        <p:nvSpPr>
          <p:cNvPr id="14" name="Text 11"/>
          <p:cNvSpPr/>
          <p:nvPr/>
        </p:nvSpPr>
        <p:spPr>
          <a:xfrm>
            <a:off x="485608" y="3855184"/>
            <a:ext cx="1393366" cy="31175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Recall for Medium Risk</a:t>
            </a:r>
            <a:endParaRPr lang="en-US" sz="1013" dirty="0"/>
          </a:p>
        </p:txBody>
      </p:sp>
      <p:sp>
        <p:nvSpPr>
          <p:cNvPr id="15" name="Text 12"/>
          <p:cNvSpPr/>
          <p:nvPr/>
        </p:nvSpPr>
        <p:spPr>
          <a:xfrm>
            <a:off x="3747874" y="3885503"/>
            <a:ext cx="595359" cy="17312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00CC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Highest</a:t>
            </a:r>
            <a:endParaRPr lang="en-US" sz="1125" dirty="0"/>
          </a:p>
        </p:txBody>
      </p:sp>
      <p:sp>
        <p:nvSpPr>
          <p:cNvPr id="16" name="Text 13"/>
          <p:cNvSpPr/>
          <p:nvPr/>
        </p:nvSpPr>
        <p:spPr>
          <a:xfrm>
            <a:off x="485608" y="4290360"/>
            <a:ext cx="1343444" cy="1558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Precision for Low Risk</a:t>
            </a:r>
            <a:endParaRPr lang="en-US" sz="1013" dirty="0"/>
          </a:p>
        </p:txBody>
      </p:sp>
      <p:sp>
        <p:nvSpPr>
          <p:cNvPr id="17" name="Text 14"/>
          <p:cNvSpPr/>
          <p:nvPr/>
        </p:nvSpPr>
        <p:spPr>
          <a:xfrm>
            <a:off x="3747874" y="4218610"/>
            <a:ext cx="59535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00CC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Highest</a:t>
            </a:r>
            <a:endParaRPr lang="en-US" sz="1125" dirty="0"/>
          </a:p>
        </p:txBody>
      </p:sp>
      <p:sp>
        <p:nvSpPr>
          <p:cNvPr id="18" name="Text 15"/>
          <p:cNvSpPr/>
          <p:nvPr/>
        </p:nvSpPr>
        <p:spPr>
          <a:xfrm>
            <a:off x="485608" y="4601528"/>
            <a:ext cx="593154" cy="1558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F1 Score</a:t>
            </a:r>
            <a:endParaRPr lang="en-US" sz="1013" dirty="0"/>
          </a:p>
        </p:txBody>
      </p:sp>
      <p:sp>
        <p:nvSpPr>
          <p:cNvPr id="19" name="Text 16"/>
          <p:cNvSpPr/>
          <p:nvPr/>
        </p:nvSpPr>
        <p:spPr>
          <a:xfrm>
            <a:off x="3437902" y="4540410"/>
            <a:ext cx="90533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00CC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Best Overall</a:t>
            </a:r>
            <a:endParaRPr lang="en-US" sz="1125" dirty="0"/>
          </a:p>
        </p:txBody>
      </p: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5" y="1527299"/>
            <a:ext cx="4143375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88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643938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How Close Are We to the Solution?</a:t>
            </a:r>
            <a:endParaRPr lang="en-US" sz="2700" dirty="0"/>
          </a:p>
        </p:txBody>
      </p:sp>
      <p:sp>
        <p:nvSpPr>
          <p:cNvPr id="4" name="Shape 1"/>
          <p:cNvSpPr/>
          <p:nvPr/>
        </p:nvSpPr>
        <p:spPr>
          <a:xfrm>
            <a:off x="285750" y="1014413"/>
            <a:ext cx="4143375" cy="2325135"/>
          </a:xfrm>
          <a:prstGeom prst="rect">
            <a:avLst/>
          </a:prstGeom>
          <a:solidFill>
            <a:srgbClr val="F0FFF0"/>
          </a:solidFill>
          <a:ln/>
        </p:spPr>
      </p:sp>
      <p:sp>
        <p:nvSpPr>
          <p:cNvPr id="5" name="Shape 2"/>
          <p:cNvSpPr/>
          <p:nvPr/>
        </p:nvSpPr>
        <p:spPr>
          <a:xfrm>
            <a:off x="285750" y="1014413"/>
            <a:ext cx="45719" cy="2325135"/>
          </a:xfrm>
          <a:prstGeom prst="rect">
            <a:avLst/>
          </a:prstGeom>
          <a:solidFill>
            <a:srgbClr val="00CC66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4" y="1243013"/>
            <a:ext cx="200025" cy="2000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35806" y="1193006"/>
            <a:ext cx="1004953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b="1" dirty="0">
                <a:solidFill>
                  <a:srgbClr val="0066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Strengths</a:t>
            </a:r>
            <a:endParaRPr lang="en-US" sz="1575" dirty="0"/>
          </a:p>
        </p:txBody>
      </p:sp>
      <p:sp>
        <p:nvSpPr>
          <p:cNvPr id="8" name="Shape 4"/>
          <p:cNvSpPr/>
          <p:nvPr/>
        </p:nvSpPr>
        <p:spPr>
          <a:xfrm>
            <a:off x="464344" y="1635919"/>
            <a:ext cx="178594" cy="178594"/>
          </a:xfrm>
          <a:prstGeom prst="ellipse">
            <a:avLst/>
          </a:prstGeom>
          <a:solidFill>
            <a:srgbClr val="00CC66"/>
          </a:solidFill>
          <a:ln/>
        </p:spPr>
      </p:sp>
      <p:sp>
        <p:nvSpPr>
          <p:cNvPr id="9" name="Text 5"/>
          <p:cNvSpPr/>
          <p:nvPr/>
        </p:nvSpPr>
        <p:spPr>
          <a:xfrm>
            <a:off x="464344" y="1635919"/>
            <a:ext cx="250031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✓</a:t>
            </a:r>
            <a:endParaRPr lang="en-US" sz="675" dirty="0"/>
          </a:p>
        </p:txBody>
      </p:sp>
      <p:sp>
        <p:nvSpPr>
          <p:cNvPr id="10" name="Text 6"/>
          <p:cNvSpPr/>
          <p:nvPr/>
        </p:nvSpPr>
        <p:spPr>
          <a:xfrm>
            <a:off x="750094" y="1635919"/>
            <a:ext cx="3571875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Successfully identifies high and medium risk cases with high recall</a:t>
            </a:r>
            <a:endParaRPr lang="en-US" sz="1013" dirty="0"/>
          </a:p>
        </p:txBody>
      </p:sp>
      <p:sp>
        <p:nvSpPr>
          <p:cNvPr id="11" name="Shape 7"/>
          <p:cNvSpPr/>
          <p:nvPr/>
        </p:nvSpPr>
        <p:spPr>
          <a:xfrm>
            <a:off x="464344" y="2128838"/>
            <a:ext cx="178594" cy="178594"/>
          </a:xfrm>
          <a:prstGeom prst="ellipse">
            <a:avLst/>
          </a:prstGeom>
          <a:solidFill>
            <a:srgbClr val="00CC66"/>
          </a:solidFill>
          <a:ln/>
        </p:spPr>
      </p:sp>
      <p:sp>
        <p:nvSpPr>
          <p:cNvPr id="12" name="Text 8"/>
          <p:cNvSpPr/>
          <p:nvPr/>
        </p:nvSpPr>
        <p:spPr>
          <a:xfrm>
            <a:off x="464344" y="2128838"/>
            <a:ext cx="250031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✓</a:t>
            </a:r>
            <a:endParaRPr lang="en-US" sz="675" dirty="0"/>
          </a:p>
        </p:txBody>
      </p:sp>
      <p:sp>
        <p:nvSpPr>
          <p:cNvPr id="13" name="Text 9"/>
          <p:cNvSpPr/>
          <p:nvPr/>
        </p:nvSpPr>
        <p:spPr>
          <a:xfrm>
            <a:off x="750094" y="2128838"/>
            <a:ext cx="2665288" cy="19288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Minimizes false alarms for low-risk individuals</a:t>
            </a:r>
            <a:endParaRPr lang="en-US" sz="1013" dirty="0"/>
          </a:p>
        </p:txBody>
      </p:sp>
      <p:sp>
        <p:nvSpPr>
          <p:cNvPr id="14" name="Shape 10"/>
          <p:cNvSpPr/>
          <p:nvPr/>
        </p:nvSpPr>
        <p:spPr>
          <a:xfrm>
            <a:off x="464344" y="2428875"/>
            <a:ext cx="178594" cy="178594"/>
          </a:xfrm>
          <a:prstGeom prst="ellipse">
            <a:avLst/>
          </a:prstGeom>
          <a:solidFill>
            <a:srgbClr val="00CC66"/>
          </a:solidFill>
          <a:ln/>
        </p:spPr>
      </p:sp>
      <p:sp>
        <p:nvSpPr>
          <p:cNvPr id="15" name="Text 11"/>
          <p:cNvSpPr/>
          <p:nvPr/>
        </p:nvSpPr>
        <p:spPr>
          <a:xfrm>
            <a:off x="464344" y="2428875"/>
            <a:ext cx="250031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✓</a:t>
            </a:r>
            <a:endParaRPr lang="en-US" sz="675" dirty="0"/>
          </a:p>
        </p:txBody>
      </p:sp>
      <p:sp>
        <p:nvSpPr>
          <p:cNvPr id="16" name="Text 12"/>
          <p:cNvSpPr/>
          <p:nvPr/>
        </p:nvSpPr>
        <p:spPr>
          <a:xfrm>
            <a:off x="750094" y="2428875"/>
            <a:ext cx="3030150" cy="19288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Uses easily measurable variables (no MRI required)</a:t>
            </a:r>
            <a:endParaRPr lang="en-US" sz="1013" dirty="0"/>
          </a:p>
        </p:txBody>
      </p:sp>
      <p:sp>
        <p:nvSpPr>
          <p:cNvPr id="17" name="Shape 13"/>
          <p:cNvSpPr/>
          <p:nvPr/>
        </p:nvSpPr>
        <p:spPr>
          <a:xfrm>
            <a:off x="464344" y="2728913"/>
            <a:ext cx="178594" cy="178594"/>
          </a:xfrm>
          <a:prstGeom prst="ellipse">
            <a:avLst/>
          </a:prstGeom>
          <a:solidFill>
            <a:srgbClr val="00CC66"/>
          </a:solidFill>
          <a:ln/>
        </p:spPr>
      </p:sp>
      <p:sp>
        <p:nvSpPr>
          <p:cNvPr id="18" name="Text 14"/>
          <p:cNvSpPr/>
          <p:nvPr/>
        </p:nvSpPr>
        <p:spPr>
          <a:xfrm>
            <a:off x="464344" y="2728913"/>
            <a:ext cx="250031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✓</a:t>
            </a:r>
            <a:endParaRPr lang="en-US" sz="675" dirty="0"/>
          </a:p>
        </p:txBody>
      </p:sp>
      <p:sp>
        <p:nvSpPr>
          <p:cNvPr id="19" name="Text 15"/>
          <p:cNvSpPr/>
          <p:nvPr/>
        </p:nvSpPr>
        <p:spPr>
          <a:xfrm>
            <a:off x="750094" y="2728913"/>
            <a:ext cx="1955992" cy="19288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Fast and cost-effective screening</a:t>
            </a:r>
            <a:endParaRPr lang="en-US" sz="1013" dirty="0"/>
          </a:p>
        </p:txBody>
      </p:sp>
      <p:sp>
        <p:nvSpPr>
          <p:cNvPr id="20" name="Shape 16"/>
          <p:cNvSpPr/>
          <p:nvPr/>
        </p:nvSpPr>
        <p:spPr>
          <a:xfrm>
            <a:off x="464344" y="3028950"/>
            <a:ext cx="178594" cy="178594"/>
          </a:xfrm>
          <a:prstGeom prst="ellipse">
            <a:avLst/>
          </a:prstGeom>
          <a:solidFill>
            <a:srgbClr val="00CC66"/>
          </a:solidFill>
          <a:ln/>
        </p:spPr>
      </p:sp>
      <p:sp>
        <p:nvSpPr>
          <p:cNvPr id="21" name="Text 17"/>
          <p:cNvSpPr/>
          <p:nvPr/>
        </p:nvSpPr>
        <p:spPr>
          <a:xfrm>
            <a:off x="464344" y="3028950"/>
            <a:ext cx="250031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✓</a:t>
            </a:r>
            <a:endParaRPr lang="en-US" sz="675" dirty="0"/>
          </a:p>
        </p:txBody>
      </p:sp>
      <p:sp>
        <p:nvSpPr>
          <p:cNvPr id="22" name="Text 18"/>
          <p:cNvSpPr/>
          <p:nvPr/>
        </p:nvSpPr>
        <p:spPr>
          <a:xfrm>
            <a:off x="750094" y="3028950"/>
            <a:ext cx="3337694" cy="19288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Hyperparameter optimization showed model is well-tuned</a:t>
            </a:r>
            <a:endParaRPr lang="en-US" sz="1013" dirty="0"/>
          </a:p>
        </p:txBody>
      </p:sp>
      <p:sp>
        <p:nvSpPr>
          <p:cNvPr id="23" name="Shape 19"/>
          <p:cNvSpPr/>
          <p:nvPr/>
        </p:nvSpPr>
        <p:spPr>
          <a:xfrm>
            <a:off x="4714875" y="1014413"/>
            <a:ext cx="4143375" cy="2325135"/>
          </a:xfrm>
          <a:prstGeom prst="rect">
            <a:avLst/>
          </a:prstGeom>
          <a:solidFill>
            <a:srgbClr val="FFF3CD"/>
          </a:solidFill>
          <a:ln/>
        </p:spPr>
      </p:sp>
      <p:sp>
        <p:nvSpPr>
          <p:cNvPr id="24" name="Shape 20"/>
          <p:cNvSpPr/>
          <p:nvPr/>
        </p:nvSpPr>
        <p:spPr>
          <a:xfrm>
            <a:off x="4714875" y="1014413"/>
            <a:ext cx="45719" cy="2325135"/>
          </a:xfrm>
          <a:prstGeom prst="rect">
            <a:avLst/>
          </a:prstGeom>
          <a:solidFill>
            <a:srgbClr val="FFC107"/>
          </a:solidFill>
          <a:ln/>
        </p:spPr>
      </p:sp>
      <p:pic>
        <p:nvPicPr>
          <p:cNvPr id="2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3469" y="1243013"/>
            <a:ext cx="200025" cy="200025"/>
          </a:xfrm>
          <a:prstGeom prst="rect">
            <a:avLst/>
          </a:prstGeom>
        </p:spPr>
      </p:pic>
      <p:sp>
        <p:nvSpPr>
          <p:cNvPr id="26" name="Text 21"/>
          <p:cNvSpPr/>
          <p:nvPr/>
        </p:nvSpPr>
        <p:spPr>
          <a:xfrm>
            <a:off x="5164931" y="1193006"/>
            <a:ext cx="1916199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b="1" dirty="0">
                <a:solidFill>
                  <a:srgbClr val="856404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Current Limitations</a:t>
            </a:r>
            <a:endParaRPr lang="en-US" sz="1575" dirty="0"/>
          </a:p>
        </p:txBody>
      </p:sp>
      <p:sp>
        <p:nvSpPr>
          <p:cNvPr id="27" name="Shape 22"/>
          <p:cNvSpPr/>
          <p:nvPr/>
        </p:nvSpPr>
        <p:spPr>
          <a:xfrm>
            <a:off x="4893469" y="1635919"/>
            <a:ext cx="178594" cy="178594"/>
          </a:xfrm>
          <a:prstGeom prst="ellipse">
            <a:avLst/>
          </a:prstGeom>
          <a:solidFill>
            <a:srgbClr val="FFC107"/>
          </a:solidFill>
          <a:ln/>
        </p:spPr>
      </p:sp>
      <p:sp>
        <p:nvSpPr>
          <p:cNvPr id="28" name="Text 23"/>
          <p:cNvSpPr/>
          <p:nvPr/>
        </p:nvSpPr>
        <p:spPr>
          <a:xfrm>
            <a:off x="4893469" y="1635919"/>
            <a:ext cx="250031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675" dirty="0">
                <a:solidFill>
                  <a:srgbClr val="856404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!</a:t>
            </a:r>
            <a:endParaRPr lang="en-US" sz="675" dirty="0"/>
          </a:p>
        </p:txBody>
      </p:sp>
      <p:sp>
        <p:nvSpPr>
          <p:cNvPr id="29" name="Text 24"/>
          <p:cNvSpPr/>
          <p:nvPr/>
        </p:nvSpPr>
        <p:spPr>
          <a:xfrm>
            <a:off x="5179219" y="1635919"/>
            <a:ext cx="2777942" cy="19288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Class imbalance in dataset affects performance</a:t>
            </a:r>
            <a:endParaRPr lang="en-US" sz="1013" dirty="0"/>
          </a:p>
        </p:txBody>
      </p:sp>
      <p:sp>
        <p:nvSpPr>
          <p:cNvPr id="30" name="Shape 25"/>
          <p:cNvSpPr/>
          <p:nvPr/>
        </p:nvSpPr>
        <p:spPr>
          <a:xfrm>
            <a:off x="4893469" y="1935956"/>
            <a:ext cx="178594" cy="178594"/>
          </a:xfrm>
          <a:prstGeom prst="ellipse">
            <a:avLst/>
          </a:prstGeom>
          <a:solidFill>
            <a:srgbClr val="FFC107"/>
          </a:solidFill>
          <a:ln/>
        </p:spPr>
      </p:sp>
      <p:sp>
        <p:nvSpPr>
          <p:cNvPr id="31" name="Text 26"/>
          <p:cNvSpPr/>
          <p:nvPr/>
        </p:nvSpPr>
        <p:spPr>
          <a:xfrm>
            <a:off x="4893469" y="1935956"/>
            <a:ext cx="250031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675" dirty="0">
                <a:solidFill>
                  <a:srgbClr val="856404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!</a:t>
            </a:r>
            <a:endParaRPr lang="en-US" sz="675" dirty="0"/>
          </a:p>
        </p:txBody>
      </p:sp>
      <p:sp>
        <p:nvSpPr>
          <p:cNvPr id="32" name="Text 27"/>
          <p:cNvSpPr/>
          <p:nvPr/>
        </p:nvSpPr>
        <p:spPr>
          <a:xfrm>
            <a:off x="5179219" y="1935956"/>
            <a:ext cx="3166411" cy="19288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Assumes feature independence (may not always hold)</a:t>
            </a:r>
            <a:endParaRPr lang="en-US" sz="1013" dirty="0"/>
          </a:p>
        </p:txBody>
      </p:sp>
      <p:sp>
        <p:nvSpPr>
          <p:cNvPr id="33" name="Shape 28"/>
          <p:cNvSpPr/>
          <p:nvPr/>
        </p:nvSpPr>
        <p:spPr>
          <a:xfrm>
            <a:off x="4893469" y="2235994"/>
            <a:ext cx="178594" cy="178594"/>
          </a:xfrm>
          <a:prstGeom prst="ellipse">
            <a:avLst/>
          </a:prstGeom>
          <a:solidFill>
            <a:srgbClr val="FFC107"/>
          </a:solidFill>
          <a:ln/>
        </p:spPr>
      </p:sp>
      <p:sp>
        <p:nvSpPr>
          <p:cNvPr id="34" name="Text 29"/>
          <p:cNvSpPr/>
          <p:nvPr/>
        </p:nvSpPr>
        <p:spPr>
          <a:xfrm>
            <a:off x="4893469" y="2235994"/>
            <a:ext cx="250031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675" dirty="0">
                <a:solidFill>
                  <a:srgbClr val="856404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!</a:t>
            </a:r>
            <a:endParaRPr lang="en-US" sz="675" dirty="0"/>
          </a:p>
        </p:txBody>
      </p:sp>
      <p:sp>
        <p:nvSpPr>
          <p:cNvPr id="35" name="Text 30"/>
          <p:cNvSpPr/>
          <p:nvPr/>
        </p:nvSpPr>
        <p:spPr>
          <a:xfrm>
            <a:off x="5179219" y="2235994"/>
            <a:ext cx="1829665" cy="19288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Limited to female subjects only</a:t>
            </a:r>
            <a:endParaRPr lang="en-US" sz="1013" dirty="0"/>
          </a:p>
        </p:txBody>
      </p:sp>
      <p:sp>
        <p:nvSpPr>
          <p:cNvPr id="36" name="Shape 31"/>
          <p:cNvSpPr/>
          <p:nvPr/>
        </p:nvSpPr>
        <p:spPr>
          <a:xfrm>
            <a:off x="4893469" y="2536031"/>
            <a:ext cx="178594" cy="178594"/>
          </a:xfrm>
          <a:prstGeom prst="ellipse">
            <a:avLst/>
          </a:prstGeom>
          <a:solidFill>
            <a:srgbClr val="FFC107"/>
          </a:solidFill>
          <a:ln/>
        </p:spPr>
      </p:sp>
      <p:sp>
        <p:nvSpPr>
          <p:cNvPr id="37" name="Text 32"/>
          <p:cNvSpPr/>
          <p:nvPr/>
        </p:nvSpPr>
        <p:spPr>
          <a:xfrm>
            <a:off x="4893469" y="2536031"/>
            <a:ext cx="250031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675" dirty="0">
                <a:solidFill>
                  <a:srgbClr val="856404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!</a:t>
            </a:r>
            <a:endParaRPr lang="en-US" sz="675" dirty="0"/>
          </a:p>
        </p:txBody>
      </p:sp>
      <p:sp>
        <p:nvSpPr>
          <p:cNvPr id="38" name="Text 33"/>
          <p:cNvSpPr/>
          <p:nvPr/>
        </p:nvSpPr>
        <p:spPr>
          <a:xfrm>
            <a:off x="5179219" y="2536031"/>
            <a:ext cx="2994878" cy="19288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Requires balanced dataset for optimal performance</a:t>
            </a:r>
            <a:endParaRPr lang="en-US" sz="1013" dirty="0"/>
          </a:p>
        </p:txBody>
      </p:sp>
      <p:sp>
        <p:nvSpPr>
          <p:cNvPr id="39" name="Shape 34"/>
          <p:cNvSpPr/>
          <p:nvPr/>
        </p:nvSpPr>
        <p:spPr>
          <a:xfrm>
            <a:off x="4893469" y="2836069"/>
            <a:ext cx="178594" cy="178594"/>
          </a:xfrm>
          <a:prstGeom prst="ellipse">
            <a:avLst/>
          </a:prstGeom>
          <a:solidFill>
            <a:srgbClr val="FFC107"/>
          </a:solidFill>
          <a:ln/>
        </p:spPr>
      </p:sp>
      <p:sp>
        <p:nvSpPr>
          <p:cNvPr id="40" name="Text 35"/>
          <p:cNvSpPr/>
          <p:nvPr/>
        </p:nvSpPr>
        <p:spPr>
          <a:xfrm>
            <a:off x="4893469" y="2836069"/>
            <a:ext cx="250031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675" dirty="0">
                <a:solidFill>
                  <a:srgbClr val="856404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!</a:t>
            </a:r>
            <a:endParaRPr lang="en-US" sz="675" dirty="0"/>
          </a:p>
        </p:txBody>
      </p:sp>
      <p:sp>
        <p:nvSpPr>
          <p:cNvPr id="41" name="Text 36"/>
          <p:cNvSpPr/>
          <p:nvPr/>
        </p:nvSpPr>
        <p:spPr>
          <a:xfrm>
            <a:off x="5179219" y="2836069"/>
            <a:ext cx="3571875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Business requirements for data cleaning could improve results</a:t>
            </a:r>
            <a:endParaRPr lang="en-US" sz="1013" dirty="0"/>
          </a:p>
        </p:txBody>
      </p:sp>
      <p:sp>
        <p:nvSpPr>
          <p:cNvPr id="43" name="Text 38"/>
          <p:cNvSpPr/>
          <p:nvPr/>
        </p:nvSpPr>
        <p:spPr>
          <a:xfrm>
            <a:off x="500063" y="3936206"/>
            <a:ext cx="82153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We're Very Close!</a:t>
            </a:r>
            <a:endParaRPr lang="en-US" sz="1800" dirty="0"/>
          </a:p>
        </p:txBody>
      </p:sp>
      <p:sp>
        <p:nvSpPr>
          <p:cNvPr id="44" name="Text 39"/>
          <p:cNvSpPr/>
          <p:nvPr/>
        </p:nvSpPr>
        <p:spPr>
          <a:xfrm>
            <a:off x="500063" y="4386263"/>
            <a:ext cx="8215313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12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Our model successfully addresses the healthcare priorities and provides a viable alternative to expensive MRI screening. With balanced data and further refinement, we can achieve even better results.</a:t>
            </a:r>
            <a:endParaRPr lang="en-US" sz="11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643938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Real-World Impact</a:t>
            </a:r>
            <a:endParaRPr lang="en-US" sz="2700" dirty="0"/>
          </a:p>
        </p:txBody>
      </p:sp>
      <p:sp>
        <p:nvSpPr>
          <p:cNvPr id="4" name="Shape 1"/>
          <p:cNvSpPr/>
          <p:nvPr/>
        </p:nvSpPr>
        <p:spPr>
          <a:xfrm>
            <a:off x="285750" y="930402"/>
            <a:ext cx="2714625" cy="1678782"/>
          </a:xfrm>
          <a:prstGeom prst="rect">
            <a:avLst/>
          </a:prstGeom>
          <a:solidFill>
            <a:srgbClr val="FFFFFF"/>
          </a:solidFill>
          <a:ln w="397">
            <a:solidFill>
              <a:srgbClr val="0066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464344" y="1169280"/>
            <a:ext cx="2428875" cy="41549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dirty="0">
                <a:solidFill>
                  <a:srgbClr val="0066CC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🏥</a:t>
            </a:r>
            <a:endParaRPr lang="en-US" sz="2700" dirty="0"/>
          </a:p>
        </p:txBody>
      </p:sp>
      <p:sp>
        <p:nvSpPr>
          <p:cNvPr id="6" name="Text 3"/>
          <p:cNvSpPr/>
          <p:nvPr/>
        </p:nvSpPr>
        <p:spPr>
          <a:xfrm>
            <a:off x="464344" y="1694783"/>
            <a:ext cx="242887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Healthcare Screening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464344" y="2059115"/>
            <a:ext cx="2428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dirty="0">
                <a:solidFill>
                  <a:srgbClr val="555555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Enable population-wide screening for visceral fat risk without expensive MRI scans</a:t>
            </a:r>
            <a:endParaRPr lang="en-US" sz="900" dirty="0"/>
          </a:p>
        </p:txBody>
      </p:sp>
      <p:sp>
        <p:nvSpPr>
          <p:cNvPr id="8" name="Shape 5"/>
          <p:cNvSpPr/>
          <p:nvPr/>
        </p:nvSpPr>
        <p:spPr>
          <a:xfrm>
            <a:off x="3214688" y="930402"/>
            <a:ext cx="2714625" cy="1678782"/>
          </a:xfrm>
          <a:prstGeom prst="rect">
            <a:avLst/>
          </a:prstGeom>
          <a:solidFill>
            <a:srgbClr val="FFFFFF"/>
          </a:solidFill>
          <a:ln w="397">
            <a:solidFill>
              <a:srgbClr val="0066C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3393281" y="1110710"/>
            <a:ext cx="242887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dirty="0">
                <a:solidFill>
                  <a:srgbClr val="0066CC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⚡</a:t>
            </a:r>
            <a:endParaRPr lang="en-US" sz="2700" dirty="0"/>
          </a:p>
        </p:txBody>
      </p:sp>
      <p:sp>
        <p:nvSpPr>
          <p:cNvPr id="10" name="Text 7"/>
          <p:cNvSpPr/>
          <p:nvPr/>
        </p:nvSpPr>
        <p:spPr>
          <a:xfrm>
            <a:off x="3393281" y="1694783"/>
            <a:ext cx="242887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Early Intervention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3393281" y="2059115"/>
            <a:ext cx="2428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dirty="0">
                <a:solidFill>
                  <a:srgbClr val="555555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Identify at-risk individuals before symptoms appear, enabling preventive care</a:t>
            </a:r>
            <a:endParaRPr lang="en-US" sz="900" dirty="0"/>
          </a:p>
        </p:txBody>
      </p:sp>
      <p:sp>
        <p:nvSpPr>
          <p:cNvPr id="12" name="Shape 9"/>
          <p:cNvSpPr/>
          <p:nvPr/>
        </p:nvSpPr>
        <p:spPr>
          <a:xfrm>
            <a:off x="6143625" y="930402"/>
            <a:ext cx="2714625" cy="1678782"/>
          </a:xfrm>
          <a:prstGeom prst="rect">
            <a:avLst/>
          </a:prstGeom>
          <a:solidFill>
            <a:srgbClr val="FFFFFF"/>
          </a:solidFill>
          <a:ln w="397">
            <a:solidFill>
              <a:srgbClr val="0066C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13075" y="1141848"/>
            <a:ext cx="2428875" cy="41549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dirty="0">
                <a:solidFill>
                  <a:srgbClr val="0066CC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💰</a:t>
            </a:r>
            <a:endParaRPr lang="en-US" sz="2700" dirty="0"/>
          </a:p>
        </p:txBody>
      </p:sp>
      <p:sp>
        <p:nvSpPr>
          <p:cNvPr id="14" name="Text 11"/>
          <p:cNvSpPr/>
          <p:nvPr/>
        </p:nvSpPr>
        <p:spPr>
          <a:xfrm>
            <a:off x="6322219" y="1694783"/>
            <a:ext cx="242887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Cost Reduction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6322219" y="2059115"/>
            <a:ext cx="2428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dirty="0">
                <a:solidFill>
                  <a:srgbClr val="555555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Dramatically reduce healthcare costs by avoiding unnecessary MRI scans</a:t>
            </a:r>
            <a:endParaRPr lang="en-US" sz="900" dirty="0"/>
          </a:p>
        </p:txBody>
      </p:sp>
      <p:sp>
        <p:nvSpPr>
          <p:cNvPr id="17" name="Text 14"/>
          <p:cNvSpPr/>
          <p:nvPr/>
        </p:nvSpPr>
        <p:spPr>
          <a:xfrm>
            <a:off x="500063" y="2771489"/>
            <a:ext cx="82153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Potential Cost &amp; Time Savings</a:t>
            </a:r>
            <a:endParaRPr lang="en-US" sz="1800" dirty="0"/>
          </a:p>
        </p:txBody>
      </p:sp>
      <p:sp>
        <p:nvSpPr>
          <p:cNvPr id="18" name="Text 15"/>
          <p:cNvSpPr/>
          <p:nvPr/>
        </p:nvSpPr>
        <p:spPr>
          <a:xfrm>
            <a:off x="500063" y="3074384"/>
            <a:ext cx="4036219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£450-£600</a:t>
            </a:r>
            <a:endParaRPr lang="en-US" sz="2025" dirty="0"/>
          </a:p>
        </p:txBody>
      </p:sp>
      <p:sp>
        <p:nvSpPr>
          <p:cNvPr id="19" name="Text 16"/>
          <p:cNvSpPr/>
          <p:nvPr/>
        </p:nvSpPr>
        <p:spPr>
          <a:xfrm>
            <a:off x="1974912" y="3556587"/>
            <a:ext cx="108652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13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Saved per person</a:t>
            </a:r>
            <a:endParaRPr lang="en-US" sz="1013" dirty="0"/>
          </a:p>
        </p:txBody>
      </p:sp>
      <p:sp>
        <p:nvSpPr>
          <p:cNvPr id="20" name="Text 17"/>
          <p:cNvSpPr/>
          <p:nvPr/>
        </p:nvSpPr>
        <p:spPr>
          <a:xfrm>
            <a:off x="1942905" y="3749469"/>
            <a:ext cx="115050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13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(MRI cost avoided)</a:t>
            </a:r>
            <a:endParaRPr lang="en-US" sz="1013" dirty="0"/>
          </a:p>
        </p:txBody>
      </p:sp>
      <p:sp>
        <p:nvSpPr>
          <p:cNvPr id="21" name="Text 18"/>
          <p:cNvSpPr/>
          <p:nvPr/>
        </p:nvSpPr>
        <p:spPr>
          <a:xfrm>
            <a:off x="4679156" y="3074384"/>
            <a:ext cx="4036219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90 minutes</a:t>
            </a:r>
            <a:endParaRPr lang="en-US" sz="2025" dirty="0"/>
          </a:p>
        </p:txBody>
      </p:sp>
      <p:sp>
        <p:nvSpPr>
          <p:cNvPr id="22" name="Text 19"/>
          <p:cNvSpPr/>
          <p:nvPr/>
        </p:nvSpPr>
        <p:spPr>
          <a:xfrm>
            <a:off x="6006387" y="3556587"/>
            <a:ext cx="138175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13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Time saved per person</a:t>
            </a:r>
            <a:endParaRPr lang="en-US" sz="1013" dirty="0"/>
          </a:p>
        </p:txBody>
      </p:sp>
      <p:sp>
        <p:nvSpPr>
          <p:cNvPr id="23" name="Text 20"/>
          <p:cNvSpPr/>
          <p:nvPr/>
        </p:nvSpPr>
        <p:spPr>
          <a:xfrm>
            <a:off x="6096995" y="3749469"/>
            <a:ext cx="120054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13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(MRI scan duration)</a:t>
            </a:r>
            <a:endParaRPr lang="en-US" sz="1013" dirty="0"/>
          </a:p>
        </p:txBody>
      </p:sp>
      <p:sp>
        <p:nvSpPr>
          <p:cNvPr id="24" name="Shape 21"/>
          <p:cNvSpPr/>
          <p:nvPr/>
        </p:nvSpPr>
        <p:spPr>
          <a:xfrm>
            <a:off x="285750" y="3908918"/>
            <a:ext cx="8572500" cy="1019127"/>
          </a:xfrm>
          <a:prstGeom prst="rect">
            <a:avLst/>
          </a:prstGeom>
          <a:solidFill>
            <a:srgbClr val="E6F3FF"/>
          </a:solidFill>
          <a:ln/>
        </p:spPr>
      </p:sp>
      <p:sp>
        <p:nvSpPr>
          <p:cNvPr id="25" name="Shape 22"/>
          <p:cNvSpPr/>
          <p:nvPr/>
        </p:nvSpPr>
        <p:spPr>
          <a:xfrm>
            <a:off x="285750" y="3907060"/>
            <a:ext cx="45719" cy="1020985"/>
          </a:xfrm>
          <a:prstGeom prst="rect">
            <a:avLst/>
          </a:prstGeom>
          <a:solidFill>
            <a:srgbClr val="0066CC"/>
          </a:solidFill>
          <a:ln/>
        </p:spPr>
      </p:sp>
      <p:sp>
        <p:nvSpPr>
          <p:cNvPr id="26" name="Text 23"/>
          <p:cNvSpPr/>
          <p:nvPr/>
        </p:nvSpPr>
        <p:spPr>
          <a:xfrm>
            <a:off x="464344" y="3948494"/>
            <a:ext cx="8286750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b="1" dirty="0">
                <a:solidFill>
                  <a:srgbClr val="0066CC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Potential Applications</a:t>
            </a:r>
            <a:endParaRPr lang="en-US" sz="1575" dirty="0"/>
          </a:p>
        </p:txBody>
      </p:sp>
      <p:pic>
        <p:nvPicPr>
          <p:cNvPr id="2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4" y="4368689"/>
            <a:ext cx="142875" cy="128588"/>
          </a:xfrm>
          <a:prstGeom prst="rect">
            <a:avLst/>
          </a:prstGeom>
        </p:spPr>
      </p:pic>
      <p:sp>
        <p:nvSpPr>
          <p:cNvPr id="28" name="Text 24"/>
          <p:cNvSpPr/>
          <p:nvPr/>
        </p:nvSpPr>
        <p:spPr>
          <a:xfrm>
            <a:off x="678656" y="4336542"/>
            <a:ext cx="1393478" cy="19288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Primary care screening</a:t>
            </a:r>
            <a:endParaRPr lang="en-US" sz="1013" dirty="0"/>
          </a:p>
        </p:txBody>
      </p:sp>
      <p:pic>
        <p:nvPicPr>
          <p:cNvPr id="2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438" y="4368689"/>
            <a:ext cx="142875" cy="128588"/>
          </a:xfrm>
          <a:prstGeom prst="rect">
            <a:avLst/>
          </a:prstGeom>
        </p:spPr>
      </p:pic>
      <p:sp>
        <p:nvSpPr>
          <p:cNvPr id="30" name="Text 25"/>
          <p:cNvSpPr/>
          <p:nvPr/>
        </p:nvSpPr>
        <p:spPr>
          <a:xfrm>
            <a:off x="4857750" y="4336542"/>
            <a:ext cx="1643872" cy="19288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Preventive health programs</a:t>
            </a:r>
            <a:endParaRPr lang="en-US" sz="1013" dirty="0"/>
          </a:p>
        </p:txBody>
      </p:sp>
      <p:pic>
        <p:nvPicPr>
          <p:cNvPr id="3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344" y="4704445"/>
            <a:ext cx="142875" cy="128588"/>
          </a:xfrm>
          <a:prstGeom prst="rect">
            <a:avLst/>
          </a:prstGeom>
        </p:spPr>
      </p:pic>
      <p:sp>
        <p:nvSpPr>
          <p:cNvPr id="32" name="Text 26"/>
          <p:cNvSpPr/>
          <p:nvPr/>
        </p:nvSpPr>
        <p:spPr>
          <a:xfrm>
            <a:off x="678656" y="4672298"/>
            <a:ext cx="1701329" cy="19288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Population health monitoring</a:t>
            </a:r>
            <a:endParaRPr lang="en-US" sz="1013" dirty="0"/>
          </a:p>
        </p:txBody>
      </p:sp>
      <p:pic>
        <p:nvPicPr>
          <p:cNvPr id="3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3438" y="4704445"/>
            <a:ext cx="142875" cy="128588"/>
          </a:xfrm>
          <a:prstGeom prst="rect">
            <a:avLst/>
          </a:prstGeom>
        </p:spPr>
      </p:pic>
      <p:sp>
        <p:nvSpPr>
          <p:cNvPr id="34" name="Text 27"/>
          <p:cNvSpPr/>
          <p:nvPr/>
        </p:nvSpPr>
        <p:spPr>
          <a:xfrm>
            <a:off x="4857750" y="4672298"/>
            <a:ext cx="1551143" cy="19288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dirty="0">
                <a:solidFill>
                  <a:srgbClr val="0033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Mobile health applications</a:t>
            </a:r>
            <a:endParaRPr lang="en-US" sz="1013" dirty="0"/>
          </a:p>
        </p:txBody>
      </p:sp>
      <p:sp>
        <p:nvSpPr>
          <p:cNvPr id="35" name="Shape 28"/>
          <p:cNvSpPr/>
          <p:nvPr/>
        </p:nvSpPr>
        <p:spPr>
          <a:xfrm>
            <a:off x="0" y="6611398"/>
            <a:ext cx="9144000" cy="71438"/>
          </a:xfrm>
          <a:prstGeom prst="rect">
            <a:avLst/>
          </a:prstGeom>
          <a:solidFill>
            <a:srgbClr val="0066CC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841</Words>
  <Application>Microsoft Office PowerPoint</Application>
  <PresentationFormat>On-screen Show (16:9)</PresentationFormat>
  <Paragraphs>189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17</cp:revision>
  <dcterms:created xsi:type="dcterms:W3CDTF">2025-06-06T18:51:48Z</dcterms:created>
  <dcterms:modified xsi:type="dcterms:W3CDTF">2025-06-11T21:35:27Z</dcterms:modified>
</cp:coreProperties>
</file>